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2"/>
  </p:notesMasterIdLst>
  <p:handoutMasterIdLst>
    <p:handoutMasterId r:id="rId23"/>
  </p:handoutMasterIdLst>
  <p:sldIdLst>
    <p:sldId id="265" r:id="rId5"/>
    <p:sldId id="266" r:id="rId6"/>
    <p:sldId id="270" r:id="rId7"/>
    <p:sldId id="271" r:id="rId8"/>
    <p:sldId id="280" r:id="rId9"/>
    <p:sldId id="273" r:id="rId10"/>
    <p:sldId id="272" r:id="rId11"/>
    <p:sldId id="274" r:id="rId12"/>
    <p:sldId id="277" r:id="rId13"/>
    <p:sldId id="275" r:id="rId14"/>
    <p:sldId id="276" r:id="rId15"/>
    <p:sldId id="278" r:id="rId16"/>
    <p:sldId id="281" r:id="rId17"/>
    <p:sldId id="279" r:id="rId18"/>
    <p:sldId id="282" r:id="rId19"/>
    <p:sldId id="283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target1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AA0072-AE8A-40BA-A179-335EC77F42A0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50629C12-7464-4473-ADEF-1A284F8A9957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60CDF8D0-D4FC-4467-A51E-79C5A58B0B2C}">
      <dgm:prSet phldrT="[Text]"/>
      <dgm:spPr/>
      <dgm:t>
        <a:bodyPr/>
        <a:lstStyle/>
        <a:p>
          <a:r>
            <a:rPr lang="en-US" dirty="0"/>
            <a:t>Group C</a:t>
          </a:r>
        </a:p>
      </dgm:t>
      <dgm:extLst>
        <a:ext uri="{E40237B7-FDA0-4F09-8148-C483321AD2D9}">
          <dgm14:cNvPr xmlns:dgm14="http://schemas.microsoft.com/office/drawing/2010/diagram" id="0" name="" title="Group C heading and tasks"/>
        </a:ext>
      </dgm:extLst>
    </dgm:pt>
    <dgm:pt modelId="{3F7FD59D-A716-4310-A89A-AB6F740D9FFF}" type="sibTrans" cxnId="{2BA65DEC-E719-4ED3-8135-48349D42DD04}">
      <dgm:prSet/>
      <dgm:spPr/>
      <dgm:t>
        <a:bodyPr/>
        <a:lstStyle/>
        <a:p>
          <a:endParaRPr lang="en-US"/>
        </a:p>
      </dgm:t>
    </dgm:pt>
    <dgm:pt modelId="{E12A269F-AB82-486A-9077-80F2BBBE48C2}" type="parTrans" cxnId="{2BA65DEC-E719-4ED3-8135-48349D42DD04}">
      <dgm:prSet/>
      <dgm:spPr/>
      <dgm:t>
        <a:bodyPr/>
        <a:lstStyle/>
        <a:p>
          <a:endParaRPr lang="en-US"/>
        </a:p>
      </dgm:t>
    </dgm:pt>
    <dgm:pt modelId="{CB6E46AD-7394-4C66-886A-E14B94DB8EA7}" type="sibTrans" cxnId="{896D1FF7-6991-4F42-A75B-B5BB27F67CDC}">
      <dgm:prSet/>
      <dgm:spPr/>
      <dgm:t>
        <a:bodyPr/>
        <a:lstStyle/>
        <a:p>
          <a:endParaRPr lang="en-US"/>
        </a:p>
      </dgm:t>
    </dgm:pt>
    <dgm:pt modelId="{30C16052-973D-463A-9C86-887CA662D67B}" type="parTrans" cxnId="{896D1FF7-6991-4F42-A75B-B5BB27F67CDC}">
      <dgm:prSet/>
      <dgm:spPr/>
      <dgm:t>
        <a:bodyPr/>
        <a:lstStyle/>
        <a:p>
          <a:endParaRPr lang="en-US"/>
        </a:p>
      </dgm:t>
    </dgm:pt>
    <dgm:pt modelId="{4576BCC5-0598-4332-A2E7-87AC3ADD4EB8}" type="sibTrans" cxnId="{1D32FCC9-657C-4348-9C0D-52115D559FEB}">
      <dgm:prSet/>
      <dgm:spPr/>
      <dgm:t>
        <a:bodyPr/>
        <a:lstStyle/>
        <a:p>
          <a:endParaRPr lang="en-US"/>
        </a:p>
      </dgm:t>
    </dgm:pt>
    <dgm:pt modelId="{9D1CB46C-0CFA-4B27-9224-267431FBD094}" type="parTrans" cxnId="{1D32FCC9-657C-4348-9C0D-52115D559FEB}">
      <dgm:prSet/>
      <dgm:spPr/>
      <dgm:t>
        <a:bodyPr/>
        <a:lstStyle/>
        <a:p>
          <a:endParaRPr lang="en-US"/>
        </a:p>
      </dgm:t>
    </dgm:pt>
    <dgm:pt modelId="{AA67F66C-F4E3-4AE3-9C55-A9DF49CFA6B2}" type="pres">
      <dgm:prSet presAssocID="{3F442EA2-39BA-4C9A-AD59-755D4917D532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52C5AC-E9B7-4C11-97A8-FA3C6646C471}" type="pres">
      <dgm:prSet presAssocID="{60CDF8D0-D4FC-4467-A51E-79C5A58B0B2C}" presName="circle1" presStyleLbl="lnNode1" presStyleIdx="0" presStyleCnt="1"/>
      <dgm:spPr/>
    </dgm:pt>
    <dgm:pt modelId="{41856111-808F-47FB-9210-6849A8F91DD8}" type="pres">
      <dgm:prSet presAssocID="{60CDF8D0-D4FC-4467-A51E-79C5A58B0B2C}" presName="text1" presStyleLbl="revTx" presStyleIdx="0" presStyleCnt="1" custFlipVert="1" custScaleY="4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ADF56B-0F27-4479-B9F8-C42B8FC4F289}" type="pres">
      <dgm:prSet presAssocID="{60CDF8D0-D4FC-4467-A51E-79C5A58B0B2C}" presName="line1" presStyleLbl="callout" presStyleIdx="0" presStyleCnt="2"/>
      <dgm:spPr/>
    </dgm:pt>
    <dgm:pt modelId="{79EBDFAD-614A-4D7F-B0A9-D6EBDDE7C050}" type="pres">
      <dgm:prSet presAssocID="{60CDF8D0-D4FC-4467-A51E-79C5A58B0B2C}" presName="d1" presStyleLbl="callout" presStyleIdx="1" presStyleCnt="2"/>
      <dgm:spPr/>
    </dgm:pt>
  </dgm:ptLst>
  <dgm:cxnLst>
    <dgm:cxn modelId="{FE4EA619-16FC-432C-9890-532A6AC606D0}" type="presOf" srcId="{60CDF8D0-D4FC-4467-A51E-79C5A58B0B2C}" destId="{41856111-808F-47FB-9210-6849A8F91DD8}" srcOrd="0" destOrd="0" presId="urn:microsoft.com/office/officeart/2005/8/layout/target1"/>
    <dgm:cxn modelId="{1D32FCC9-657C-4348-9C0D-52115D559FEB}" srcId="{60CDF8D0-D4FC-4467-A51E-79C5A58B0B2C}" destId="{50629C12-7464-4473-ADEF-1A284F8A9957}" srcOrd="0" destOrd="0" parTransId="{9D1CB46C-0CFA-4B27-9224-267431FBD094}" sibTransId="{4576BCC5-0598-4332-A2E7-87AC3ADD4EB8}"/>
    <dgm:cxn modelId="{2BA65DEC-E719-4ED3-8135-48349D42DD04}" srcId="{3F442EA2-39BA-4C9A-AD59-755D4917D532}" destId="{60CDF8D0-D4FC-4467-A51E-79C5A58B0B2C}" srcOrd="0" destOrd="0" parTransId="{E12A269F-AB82-486A-9077-80F2BBBE48C2}" sibTransId="{3F7FD59D-A716-4310-A89A-AB6F740D9FFF}"/>
    <dgm:cxn modelId="{5D4A0A73-E578-4807-B498-7C8FE94A5E7E}" type="presOf" srcId="{B3AA0072-AE8A-40BA-A179-335EC77F42A0}" destId="{41856111-808F-47FB-9210-6849A8F91DD8}" srcOrd="0" destOrd="2" presId="urn:microsoft.com/office/officeart/2005/8/layout/target1"/>
    <dgm:cxn modelId="{609740D3-7616-41F8-B6CC-A5C9C5BD5842}" type="presOf" srcId="{50629C12-7464-4473-ADEF-1A284F8A9957}" destId="{41856111-808F-47FB-9210-6849A8F91DD8}" srcOrd="0" destOrd="1" presId="urn:microsoft.com/office/officeart/2005/8/layout/target1"/>
    <dgm:cxn modelId="{896D1FF7-6991-4F42-A75B-B5BB27F67CDC}" srcId="{60CDF8D0-D4FC-4467-A51E-79C5A58B0B2C}" destId="{B3AA0072-AE8A-40BA-A179-335EC77F42A0}" srcOrd="1" destOrd="0" parTransId="{30C16052-973D-463A-9C86-887CA662D67B}" sibTransId="{CB6E46AD-7394-4C66-886A-E14B94DB8EA7}"/>
    <dgm:cxn modelId="{7540B0A9-79C0-422C-9A30-1FFC79A03107}" type="presOf" srcId="{3F442EA2-39BA-4C9A-AD59-755D4917D532}" destId="{AA67F66C-F4E3-4AE3-9C55-A9DF49CFA6B2}" srcOrd="0" destOrd="0" presId="urn:microsoft.com/office/officeart/2005/8/layout/target1"/>
    <dgm:cxn modelId="{3E59FA7F-5E13-4872-8414-A359592535B3}" type="presParOf" srcId="{AA67F66C-F4E3-4AE3-9C55-A9DF49CFA6B2}" destId="{EF52C5AC-E9B7-4C11-97A8-FA3C6646C471}" srcOrd="0" destOrd="0" presId="urn:microsoft.com/office/officeart/2005/8/layout/target1"/>
    <dgm:cxn modelId="{58B8B3A3-EAE9-4B23-A659-D10CDA8C4ADB}" type="presParOf" srcId="{AA67F66C-F4E3-4AE3-9C55-A9DF49CFA6B2}" destId="{41856111-808F-47FB-9210-6849A8F91DD8}" srcOrd="1" destOrd="0" presId="urn:microsoft.com/office/officeart/2005/8/layout/target1"/>
    <dgm:cxn modelId="{B69ECD66-3253-45B4-86D7-6AA65E894A9B}" type="presParOf" srcId="{AA67F66C-F4E3-4AE3-9C55-A9DF49CFA6B2}" destId="{BBADF56B-0F27-4479-B9F8-C42B8FC4F289}" srcOrd="2" destOrd="0" presId="urn:microsoft.com/office/officeart/2005/8/layout/target1"/>
    <dgm:cxn modelId="{E72019EF-BE30-4BDC-91C3-0AC942B50224}" type="presParOf" srcId="{AA67F66C-F4E3-4AE3-9C55-A9DF49CFA6B2}" destId="{79EBDFAD-614A-4D7F-B0A9-D6EBDDE7C050}" srcOrd="3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2C5AC-E9B7-4C11-97A8-FA3C6646C471}">
      <dsp:nvSpPr>
        <dsp:cNvPr id="0" name=""/>
        <dsp:cNvSpPr/>
      </dsp:nvSpPr>
      <dsp:spPr>
        <a:xfrm>
          <a:off x="715182" y="670575"/>
          <a:ext cx="2865096" cy="286509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2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856111-808F-47FB-9210-6849A8F91DD8}">
      <dsp:nvSpPr>
        <dsp:cNvPr id="0" name=""/>
        <dsp:cNvSpPr/>
      </dsp:nvSpPr>
      <dsp:spPr>
        <a:xfrm flipV="1">
          <a:off x="4057795" y="284456"/>
          <a:ext cx="1432548" cy="5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6350" rIns="6350" bIns="63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/>
            <a:t>Group C</a:t>
          </a:r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00" kern="1200" dirty="0"/>
            <a:t>Task 1</a:t>
          </a:r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00" kern="1200" dirty="0"/>
            <a:t>Task 2</a:t>
          </a:r>
        </a:p>
      </dsp:txBody>
      <dsp:txXfrm rot="10800000">
        <a:off x="4057795" y="284456"/>
        <a:ext cx="1432548" cy="55964"/>
      </dsp:txXfrm>
    </dsp:sp>
    <dsp:sp modelId="{BBADF56B-0F27-4479-B9F8-C42B8FC4F289}">
      <dsp:nvSpPr>
        <dsp:cNvPr id="0" name=""/>
        <dsp:cNvSpPr/>
      </dsp:nvSpPr>
      <dsp:spPr>
        <a:xfrm>
          <a:off x="3699658" y="312438"/>
          <a:ext cx="35813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9EBDFAD-614A-4D7F-B0A9-D6EBDDE7C050}">
      <dsp:nvSpPr>
        <dsp:cNvPr id="0" name=""/>
        <dsp:cNvSpPr/>
      </dsp:nvSpPr>
      <dsp:spPr>
        <a:xfrm rot="5400000">
          <a:off x="2027277" y="431937"/>
          <a:ext cx="1791640" cy="155073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17-Sep-18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17-Sep-18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yinfo.org/en/glossary/glossary.cfm?gid=65" TargetMode="External"/><Relationship Id="rId2" Type="http://schemas.openxmlformats.org/officeDocument/2006/relationships/hyperlink" Target="https://www.radiologyinfo.org/en/glossary/glossary.cfm?gid=64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yinfo.org/en/info.cfm?pg=pad" TargetMode="External"/><Relationship Id="rId2" Type="http://schemas.openxmlformats.org/officeDocument/2006/relationships/hyperlink" Target="https://www.radiologyinfo.org/en/glossary/glossary.cfm?gid=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adiologyinfo.org/en/glossary/glossary.cfm?gid=722" TargetMode="External"/><Relationship Id="rId5" Type="http://schemas.openxmlformats.org/officeDocument/2006/relationships/hyperlink" Target="https://www.radiologyinfo.org/en/info.cfm?pg=carotidstenosis" TargetMode="External"/><Relationship Id="rId4" Type="http://schemas.openxmlformats.org/officeDocument/2006/relationships/hyperlink" Target="https://www.radiologyinfo.org/en/glossary/glossary.cfm?gid=33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yinfo.org/en/glossary/glossary.cfm?gid=80" TargetMode="External"/><Relationship Id="rId2" Type="http://schemas.openxmlformats.org/officeDocument/2006/relationships/hyperlink" Target="https://www.radiologyinfo.org/en/glossary/glossary.cfm?gid=698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dical-dictionary.thefreedictionary.com/Blood+Clot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yinfo.org/en/glossary/glossary.cfm?gid=143" TargetMode="External"/><Relationship Id="rId2" Type="http://schemas.openxmlformats.org/officeDocument/2006/relationships/hyperlink" Target="https://www.radiologyinfo.org/en/glossary/glossary.cfm?gid=336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javascript:eml2('davisTab',%20'a29d.jpg')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javascript:eml2('davisTab',%20'a29a.jpg'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javascript:eml2('davisTab',%20'a29c.jpg')" TargetMode="External"/><Relationship Id="rId5" Type="http://schemas.openxmlformats.org/officeDocument/2006/relationships/image" Target="../media/image9.jpeg"/><Relationship Id="rId4" Type="http://schemas.openxmlformats.org/officeDocument/2006/relationships/hyperlink" Target="javascript:eml2('davisTab',%20'a29b.jpg')" TargetMode="External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cal-dictionary.thefreedictionary.com/death" TargetMode="External"/><Relationship Id="rId2" Type="http://schemas.openxmlformats.org/officeDocument/2006/relationships/hyperlink" Target="https://medical-dictionary.thefreedictionary.com/heart+attac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ANGIOPLASTY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PROF. BIODUN ADEYINKA</a:t>
            </a:r>
          </a:p>
          <a:p>
            <a:r>
              <a:rPr lang="en-US" sz="3200" dirty="0" smtClean="0"/>
              <a:t>DEPARTMENT OF RADIOLOGY</a:t>
            </a:r>
          </a:p>
          <a:p>
            <a:r>
              <a:rPr lang="en-US" sz="3200" dirty="0" smtClean="0"/>
              <a:t>COLLEGE OF MEDICINE UNIVERSITY OF IBADAN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324100" y="158181"/>
            <a:ext cx="9029700" cy="963253"/>
          </a:xfrm>
        </p:spPr>
        <p:txBody>
          <a:bodyPr/>
          <a:lstStyle/>
          <a:p>
            <a:r>
              <a:rPr lang="en-US" dirty="0"/>
              <a:t>BASIC ANGIOPLASTY TECHNIQUES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17917" y="1483744"/>
            <a:ext cx="10335883" cy="5374256"/>
          </a:xfrm>
        </p:spPr>
        <p:txBody>
          <a:bodyPr>
            <a:normAutofit/>
          </a:bodyPr>
          <a:lstStyle/>
          <a:p>
            <a:pPr lvl="0"/>
            <a:r>
              <a:rPr lang="en-US" sz="3200" dirty="0" smtClean="0"/>
              <a:t>Definitions &amp; Objectives</a:t>
            </a:r>
            <a:endParaRPr lang="en-US" sz="3200" dirty="0"/>
          </a:p>
          <a:p>
            <a:pPr lvl="1"/>
            <a:r>
              <a:rPr lang="en-US" sz="3200" dirty="0" smtClean="0"/>
              <a:t>Indications for Procedure</a:t>
            </a:r>
            <a:endParaRPr lang="en-US" sz="3200" dirty="0"/>
          </a:p>
          <a:p>
            <a:pPr lvl="2"/>
            <a:r>
              <a:rPr lang="en-US" sz="3200" dirty="0" smtClean="0"/>
              <a:t>Patients’ Preparations</a:t>
            </a:r>
            <a:endParaRPr lang="en-US" sz="3200" dirty="0"/>
          </a:p>
          <a:p>
            <a:pPr lvl="3"/>
            <a:r>
              <a:rPr lang="en-US" sz="3200" dirty="0" smtClean="0"/>
              <a:t>Equipment</a:t>
            </a:r>
            <a:endParaRPr lang="en-US" sz="3200" dirty="0"/>
          </a:p>
          <a:p>
            <a:pPr lvl="4"/>
            <a:r>
              <a:rPr lang="en-US" sz="3200" dirty="0" smtClean="0"/>
              <a:t>Technique Proper</a:t>
            </a:r>
          </a:p>
          <a:p>
            <a:pPr lvl="5"/>
            <a:r>
              <a:rPr lang="en-US" sz="3200" dirty="0" smtClean="0"/>
              <a:t>After Procedure Care</a:t>
            </a:r>
          </a:p>
          <a:p>
            <a:pPr lvl="6"/>
            <a:r>
              <a:rPr lang="en-US" sz="3200" dirty="0" smtClean="0"/>
              <a:t>Complications</a:t>
            </a:r>
          </a:p>
          <a:p>
            <a:pPr lvl="7"/>
            <a:r>
              <a:rPr lang="en-US" sz="3200" dirty="0" smtClean="0"/>
              <a:t>Limitations</a:t>
            </a:r>
          </a:p>
          <a:p>
            <a:pPr lvl="8"/>
            <a:r>
              <a:rPr lang="en-US" sz="3200" dirty="0" smtClean="0"/>
              <a:t>Images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4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960" y="123585"/>
            <a:ext cx="7495636" cy="842573"/>
          </a:xfrm>
        </p:spPr>
        <p:txBody>
          <a:bodyPr/>
          <a:lstStyle/>
          <a:p>
            <a:r>
              <a:rPr lang="en-US" dirty="0" smtClean="0"/>
              <a:t>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66158"/>
            <a:ext cx="12042475" cy="574519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900" b="1" u="sng" dirty="0" smtClean="0"/>
              <a:t>Definition:</a:t>
            </a:r>
            <a:r>
              <a:rPr lang="en-US" sz="3900" dirty="0" smtClean="0"/>
              <a:t> </a:t>
            </a:r>
          </a:p>
          <a:p>
            <a:pPr marL="0" indent="0">
              <a:buNone/>
            </a:pPr>
            <a:r>
              <a:rPr lang="en-US" sz="3900" u="sng" dirty="0" smtClean="0"/>
              <a:t>M</a:t>
            </a:r>
            <a:r>
              <a:rPr lang="en-US" sz="3900" u="sng" dirty="0" smtClean="0">
                <a:hlinkClick r:id="rId2"/>
              </a:rPr>
              <a:t>inimally </a:t>
            </a:r>
            <a:r>
              <a:rPr lang="en-US" sz="3900" u="sng" dirty="0">
                <a:hlinkClick r:id="rId2"/>
              </a:rPr>
              <a:t>invasive</a:t>
            </a:r>
            <a:r>
              <a:rPr lang="en-US" sz="3900" dirty="0"/>
              <a:t> </a:t>
            </a:r>
            <a:r>
              <a:rPr lang="en-US" sz="3900" dirty="0" smtClean="0"/>
              <a:t>Interventional procedure </a:t>
            </a:r>
            <a:r>
              <a:rPr lang="en-US" sz="3900" dirty="0"/>
              <a:t>performed </a:t>
            </a:r>
            <a:r>
              <a:rPr lang="en-US" sz="3900" dirty="0" smtClean="0"/>
              <a:t> </a:t>
            </a:r>
            <a:r>
              <a:rPr lang="en-US" sz="3900" dirty="0"/>
              <a:t>to open a narrowed or blocked blood </a:t>
            </a:r>
            <a:r>
              <a:rPr lang="en-US" sz="3900" dirty="0" smtClean="0"/>
              <a:t>vessel under an Image Guidance device. [ With or Without Stent Placement]</a:t>
            </a:r>
          </a:p>
          <a:p>
            <a:pPr marL="0" indent="0">
              <a:buNone/>
            </a:pPr>
            <a:r>
              <a:rPr lang="en-US" sz="3900" b="1" u="sng" dirty="0" smtClean="0"/>
              <a:t>Principle of Technique:</a:t>
            </a:r>
          </a:p>
          <a:p>
            <a:r>
              <a:rPr lang="en-US" sz="3900" dirty="0" smtClean="0"/>
              <a:t> Use of  </a:t>
            </a:r>
            <a:r>
              <a:rPr lang="en-US" sz="3900" dirty="0"/>
              <a:t>imaging techniques </a:t>
            </a:r>
            <a:r>
              <a:rPr lang="en-US" sz="3900" dirty="0" smtClean="0"/>
              <a:t>(Equip. with fluoroscopy device) </a:t>
            </a:r>
          </a:p>
          <a:p>
            <a:r>
              <a:rPr lang="en-US" sz="3900" dirty="0"/>
              <a:t>T</a:t>
            </a:r>
            <a:r>
              <a:rPr lang="en-US" sz="3900" dirty="0" smtClean="0"/>
              <a:t>o </a:t>
            </a:r>
            <a:r>
              <a:rPr lang="en-US" sz="3900" dirty="0"/>
              <a:t>guide a balloon-tipped </a:t>
            </a:r>
            <a:r>
              <a:rPr lang="en-US" sz="3900" u="sng" dirty="0" smtClean="0">
                <a:hlinkClick r:id="rId3"/>
              </a:rPr>
              <a:t>catheter</a:t>
            </a:r>
            <a:r>
              <a:rPr lang="en-US" sz="3900" dirty="0"/>
              <a:t> </a:t>
            </a:r>
            <a:r>
              <a:rPr lang="en-US" sz="3900" dirty="0" smtClean="0"/>
              <a:t>( </a:t>
            </a:r>
            <a:r>
              <a:rPr lang="en-US" sz="3900" dirty="0"/>
              <a:t>long, thin plastic </a:t>
            </a:r>
            <a:r>
              <a:rPr lang="en-US" sz="3900" dirty="0" smtClean="0"/>
              <a:t>tube) </a:t>
            </a:r>
            <a:r>
              <a:rPr lang="en-US" sz="3900" dirty="0"/>
              <a:t>into an artery or vein </a:t>
            </a:r>
            <a:endParaRPr lang="en-US" sz="3900" dirty="0" smtClean="0"/>
          </a:p>
          <a:p>
            <a:r>
              <a:rPr lang="en-US" sz="3900" dirty="0" smtClean="0"/>
              <a:t>Pass </a:t>
            </a:r>
            <a:r>
              <a:rPr lang="en-US" sz="3900" dirty="0"/>
              <a:t>across the area of vessel narrowing or blockage. </a:t>
            </a:r>
            <a:endParaRPr lang="en-US" sz="3900" dirty="0" smtClean="0"/>
          </a:p>
          <a:p>
            <a:r>
              <a:rPr lang="en-US" sz="3900" dirty="0"/>
              <a:t>B</a:t>
            </a:r>
            <a:r>
              <a:rPr lang="en-US" sz="3900" dirty="0" smtClean="0"/>
              <a:t>alloon </a:t>
            </a:r>
            <a:r>
              <a:rPr lang="en-US" sz="3900" dirty="0"/>
              <a:t>is inflated to open the vessel, then deflated and removed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Stent (Wire mesh) may be placed to keep vessel permanently open</a:t>
            </a: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560" y="313368"/>
            <a:ext cx="9029700" cy="739056"/>
          </a:xfrm>
        </p:spPr>
        <p:txBody>
          <a:bodyPr>
            <a:normAutofit fontScale="90000"/>
          </a:bodyPr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562" y="1293962"/>
            <a:ext cx="10974238" cy="5313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u="sng" dirty="0"/>
              <a:t>Objectives</a:t>
            </a:r>
            <a:r>
              <a:rPr lang="en-US" sz="4000" dirty="0"/>
              <a:t>:</a:t>
            </a:r>
          </a:p>
          <a:p>
            <a:r>
              <a:rPr lang="en-US" sz="4000" dirty="0"/>
              <a:t>To Open up Narrowed vessels (Arteries or Veins)</a:t>
            </a:r>
          </a:p>
          <a:p>
            <a:r>
              <a:rPr lang="en-US" sz="4000" dirty="0"/>
              <a:t>Improve blood flow when there is narrowing in the body's arteries or veins </a:t>
            </a:r>
          </a:p>
          <a:p>
            <a:r>
              <a:rPr lang="en-US" sz="4000" dirty="0"/>
              <a:t>Prevent Restenosis of Opened Vessels (Angioplasty + Stenting)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1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986"/>
            <a:ext cx="5326912" cy="5302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ANGIOPLASTY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032" y="858637"/>
            <a:ext cx="5074276" cy="5761104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Percutaneous Transluminal Coronary Angioplasty (PTCA)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 Femoral Art. </a:t>
            </a:r>
            <a:r>
              <a:rPr lang="en-US" sz="3600" dirty="0" err="1" smtClean="0"/>
              <a:t>Aplasty</a:t>
            </a:r>
            <a:r>
              <a:rPr lang="en-US" sz="3600" dirty="0" smtClean="0"/>
              <a:t>.(PTFA)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Renal Artery Angioplasty (PTRA)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Fistula/Stent Graft Angioplasty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Popliteal Art (PTPA)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12" y="1352282"/>
            <a:ext cx="6539406" cy="43530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54715" y="5871624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123194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9156" y="261608"/>
            <a:ext cx="4715055" cy="808067"/>
          </a:xfrm>
        </p:spPr>
        <p:txBody>
          <a:bodyPr/>
          <a:lstStyle/>
          <a:p>
            <a:r>
              <a:rPr lang="en-US" dirty="0"/>
              <a:t>INDICATIONS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69" y="1069674"/>
            <a:ext cx="11283350" cy="5624423"/>
          </a:xfrm>
        </p:spPr>
        <p:txBody>
          <a:bodyPr/>
          <a:lstStyle/>
          <a:p>
            <a:pPr lvl="0"/>
            <a:r>
              <a:rPr lang="en-US" sz="3600" u="sng" dirty="0">
                <a:hlinkClick r:id="rId2"/>
              </a:rPr>
              <a:t>Atherosclerosis</a:t>
            </a:r>
            <a:r>
              <a:rPr lang="en-US" sz="3600" dirty="0"/>
              <a:t>, narrowing of large arteries (aorta and its branches)</a:t>
            </a:r>
          </a:p>
          <a:p>
            <a:pPr lvl="0"/>
            <a:r>
              <a:rPr lang="en-US" sz="3600" u="sng" dirty="0">
                <a:hlinkClick r:id="rId3" tooltip="peripheral artery disease page"/>
              </a:rPr>
              <a:t>Peripheral artery disease</a:t>
            </a:r>
            <a:r>
              <a:rPr lang="en-US" sz="3600" dirty="0"/>
              <a:t> (PAD), a narrowing of the arteries in the legs or arms. </a:t>
            </a:r>
          </a:p>
          <a:p>
            <a:r>
              <a:rPr lang="en-US" sz="3600" u="sng" dirty="0">
                <a:hlinkClick r:id="rId4"/>
              </a:rPr>
              <a:t>Renal vascular hypertension</a:t>
            </a:r>
            <a:r>
              <a:rPr lang="en-US" sz="3600" dirty="0"/>
              <a:t>, high blood pressure caused by Stenosis of the kidney arteries. </a:t>
            </a:r>
          </a:p>
          <a:p>
            <a:pPr lvl="0"/>
            <a:r>
              <a:rPr lang="en-US" sz="3600" i="1" u="sng" dirty="0">
                <a:hlinkClick r:id="rId5"/>
              </a:rPr>
              <a:t>Carotid artery stenosis</a:t>
            </a:r>
            <a:endParaRPr lang="en-US" sz="3600" dirty="0"/>
          </a:p>
          <a:p>
            <a:pPr lvl="0"/>
            <a:r>
              <a:rPr lang="en-US" sz="3600" u="sng" dirty="0" smtClean="0">
                <a:hlinkClick r:id="rId6"/>
              </a:rPr>
              <a:t>C</a:t>
            </a:r>
            <a:r>
              <a:rPr lang="en-US" sz="3600" u="sng" smtClean="0">
                <a:hlinkClick r:id="rId6"/>
              </a:rPr>
              <a:t>oronary </a:t>
            </a:r>
            <a:r>
              <a:rPr lang="en-US" sz="3600" u="sng" dirty="0">
                <a:hlinkClick r:id="rId6"/>
              </a:rPr>
              <a:t>artery disease</a:t>
            </a:r>
            <a:endParaRPr lang="en-US" sz="3600" dirty="0"/>
          </a:p>
          <a:p>
            <a:pPr lvl="0"/>
            <a:r>
              <a:rPr lang="en-US" sz="3600" i="1" dirty="0"/>
              <a:t> </a:t>
            </a:r>
            <a:r>
              <a:rPr lang="en-US" sz="3600" i="1" u="sng" dirty="0"/>
              <a:t>Dialysis and Fistula/Graft </a:t>
            </a:r>
            <a:r>
              <a:rPr lang="en-US" sz="3600" i="1" u="sng" dirty="0" err="1"/>
              <a:t>Declotting</a:t>
            </a:r>
            <a:r>
              <a:rPr lang="en-US" sz="3600" i="1" u="sng" dirty="0"/>
              <a:t> and Interventions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519" y="192597"/>
            <a:ext cx="4281225" cy="60103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PATIENTS PREPARATION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4495" y="1292600"/>
            <a:ext cx="6019061" cy="54173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Rule out </a:t>
            </a:r>
            <a:r>
              <a:rPr lang="en-US" sz="3200" dirty="0" err="1" smtClean="0"/>
              <a:t>Hx</a:t>
            </a:r>
            <a:r>
              <a:rPr lang="en-US" sz="3200" dirty="0" smtClean="0"/>
              <a:t> of allergy to Local, </a:t>
            </a:r>
            <a:r>
              <a:rPr lang="en-US" sz="3200" u="sng" dirty="0" smtClean="0">
                <a:hlinkClick r:id="rId2" tooltip="glossary"/>
              </a:rPr>
              <a:t>general anesthesia</a:t>
            </a:r>
            <a:r>
              <a:rPr lang="en-US" sz="3200" dirty="0"/>
              <a:t> </a:t>
            </a:r>
            <a:r>
              <a:rPr lang="en-US" sz="3200" dirty="0" smtClean="0"/>
              <a:t>&amp; </a:t>
            </a:r>
            <a:r>
              <a:rPr lang="en-US" sz="3200" u="sng" dirty="0" smtClean="0">
                <a:hlinkClick r:id="rId3" tooltip="glossary"/>
              </a:rPr>
              <a:t>contrast </a:t>
            </a:r>
            <a:r>
              <a:rPr lang="en-US" sz="3200" u="sng" dirty="0">
                <a:hlinkClick r:id="rId3" tooltip="glossary"/>
              </a:rPr>
              <a:t>materials</a:t>
            </a:r>
            <a:r>
              <a:rPr lang="en-US" sz="3200" dirty="0"/>
              <a:t> 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S</a:t>
            </a:r>
            <a:r>
              <a:rPr lang="en-US" sz="3200" dirty="0" smtClean="0"/>
              <a:t>top </a:t>
            </a:r>
            <a:r>
              <a:rPr lang="en-US" sz="3200" dirty="0"/>
              <a:t>taking aspirin, nonsteroidal anti-inflammatory drugs (NSAIDs) or blood thinners </a:t>
            </a:r>
            <a:r>
              <a:rPr lang="en-US" sz="3200" dirty="0" smtClean="0"/>
              <a:t>prior to procedure</a:t>
            </a:r>
            <a:r>
              <a:rPr lang="en-US" sz="3200" dirty="0"/>
              <a:t>.</a:t>
            </a:r>
          </a:p>
          <a:p>
            <a:r>
              <a:rPr lang="en-US" sz="3200" dirty="0" smtClean="0"/>
              <a:t>R/O recent illnesses or </a:t>
            </a:r>
            <a:r>
              <a:rPr lang="en-US" sz="3200" dirty="0"/>
              <a:t>medical conditions.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61" y="1292600"/>
            <a:ext cx="5156649" cy="48843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Rule out Pregnancy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ake usual </a:t>
            </a:r>
            <a:r>
              <a:rPr lang="en-US" sz="3200" dirty="0"/>
              <a:t>medications, especially </a:t>
            </a:r>
            <a:r>
              <a:rPr lang="en-US" sz="3200" dirty="0" smtClean="0"/>
              <a:t>B/P </a:t>
            </a:r>
            <a:r>
              <a:rPr lang="en-US" sz="3200" dirty="0"/>
              <a:t>medications. </a:t>
            </a:r>
          </a:p>
          <a:p>
            <a:r>
              <a:rPr lang="en-US" sz="3200" dirty="0" smtClean="0"/>
              <a:t>4-6 hours fast.</a:t>
            </a:r>
          </a:p>
          <a:p>
            <a:r>
              <a:rPr lang="en-US" sz="3200" dirty="0"/>
              <a:t>A</a:t>
            </a:r>
            <a:r>
              <a:rPr lang="en-US" sz="3200" dirty="0" smtClean="0"/>
              <a:t>nticoagulants given prior </a:t>
            </a:r>
            <a:r>
              <a:rPr lang="en-US" sz="3200" dirty="0"/>
              <a:t>to the procedure </a:t>
            </a:r>
            <a:r>
              <a:rPr lang="en-US" sz="3200" dirty="0" smtClean="0"/>
              <a:t>to prevent thromboses </a:t>
            </a:r>
            <a:r>
              <a:rPr lang="en-US" sz="3200" dirty="0"/>
              <a:t>(</a:t>
            </a:r>
            <a:r>
              <a:rPr lang="en-US" sz="3200" u="sng" dirty="0">
                <a:hlinkClick r:id="rId4"/>
              </a:rPr>
              <a:t>blood clots</a:t>
            </a:r>
            <a:r>
              <a:rPr lang="en-US" sz="3200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088" y="161365"/>
            <a:ext cx="3932237" cy="726141"/>
          </a:xfrm>
        </p:spPr>
        <p:txBody>
          <a:bodyPr/>
          <a:lstStyle/>
          <a:p>
            <a:r>
              <a:rPr lang="en-US" dirty="0" smtClean="0"/>
              <a:t>EQUIPMENT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156447"/>
            <a:ext cx="5265737" cy="5526741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800" b="1" dirty="0" smtClean="0"/>
              <a:t>Imaging Equipment  </a:t>
            </a:r>
            <a:r>
              <a:rPr lang="en-US" sz="2800" dirty="0" smtClean="0"/>
              <a:t>with Fluoroscopy Device (Cath-Lab, DSA). Watch &amp; Guide Procedure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Contrast Medium</a:t>
            </a:r>
          </a:p>
          <a:p>
            <a:pPr marL="342900" indent="-342900">
              <a:buAutoNum type="arabicPeriod"/>
            </a:pPr>
            <a:r>
              <a:rPr lang="en-US" sz="2800" b="1" u="sng" dirty="0" smtClean="0"/>
              <a:t>Diagnostic </a:t>
            </a:r>
            <a:r>
              <a:rPr lang="en-US" sz="2800" dirty="0" smtClean="0"/>
              <a:t>Angiographic Catheters &amp; Guidewires</a:t>
            </a:r>
          </a:p>
          <a:p>
            <a:endParaRPr lang="en-US" dirty="0"/>
          </a:p>
        </p:txBody>
      </p:sp>
      <p:pic>
        <p:nvPicPr>
          <p:cNvPr id="5" name="Picture 4" descr="Picture of a procedure room where catheterization procedures are done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887" y="691224"/>
            <a:ext cx="6027313" cy="5104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00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088" y="161365"/>
            <a:ext cx="3932237" cy="726141"/>
          </a:xfrm>
        </p:spPr>
        <p:txBody>
          <a:bodyPr/>
          <a:lstStyle/>
          <a:p>
            <a:r>
              <a:rPr lang="en-US" dirty="0" smtClean="0"/>
              <a:t>EQUIPMENT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156447"/>
            <a:ext cx="5265737" cy="5526741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800" b="1" u="sng" dirty="0" smtClean="0"/>
              <a:t>Guide </a:t>
            </a:r>
            <a:r>
              <a:rPr lang="en-US" sz="2800" b="1" u="sng" dirty="0" smtClean="0"/>
              <a:t>Wire: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o </a:t>
            </a:r>
            <a:r>
              <a:rPr lang="en-US" sz="2800" dirty="0"/>
              <a:t>guide </a:t>
            </a:r>
            <a:r>
              <a:rPr lang="en-US" sz="2800" dirty="0" smtClean="0"/>
              <a:t> </a:t>
            </a:r>
            <a:r>
              <a:rPr lang="en-US" sz="2800" dirty="0"/>
              <a:t>placement of the </a:t>
            </a:r>
            <a:r>
              <a:rPr lang="en-US" sz="2800" dirty="0" smtClean="0"/>
              <a:t>Angioplasty </a:t>
            </a:r>
            <a:r>
              <a:rPr lang="en-US" sz="2800" dirty="0"/>
              <a:t>B</a:t>
            </a:r>
            <a:r>
              <a:rPr lang="en-US" sz="2800" dirty="0" smtClean="0"/>
              <a:t>alloon </a:t>
            </a:r>
            <a:r>
              <a:rPr lang="en-US" sz="2800" dirty="0"/>
              <a:t>C</a:t>
            </a:r>
            <a:r>
              <a:rPr lang="en-US" sz="2800" dirty="0" smtClean="0"/>
              <a:t>atheter </a:t>
            </a:r>
            <a:r>
              <a:rPr lang="en-US" sz="2800" dirty="0"/>
              <a:t>Diagnostic Catheter, </a:t>
            </a:r>
            <a:r>
              <a:rPr lang="en-US" sz="2800" dirty="0" smtClean="0"/>
              <a:t>&amp; </a:t>
            </a:r>
            <a:r>
              <a:rPr lang="en-US" sz="2800" dirty="0"/>
              <a:t>V</a:t>
            </a:r>
            <a:r>
              <a:rPr lang="en-US" sz="2800" dirty="0" smtClean="0"/>
              <a:t>ascular </a:t>
            </a:r>
            <a:r>
              <a:rPr lang="en-US" sz="2800" dirty="0"/>
              <a:t>S</a:t>
            </a:r>
            <a:r>
              <a:rPr lang="en-US" sz="2800" dirty="0" smtClean="0"/>
              <a:t>tent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2. </a:t>
            </a:r>
            <a:r>
              <a:rPr lang="en-US" sz="2800" b="1" u="sng" dirty="0" smtClean="0"/>
              <a:t>Sheath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</a:t>
            </a:r>
            <a:r>
              <a:rPr lang="en-US" sz="2800" dirty="0" smtClean="0"/>
              <a:t>ascular </a:t>
            </a:r>
            <a:r>
              <a:rPr lang="en-US" sz="2800" dirty="0"/>
              <a:t>tube </a:t>
            </a:r>
            <a:r>
              <a:rPr lang="en-US" sz="2800" dirty="0" smtClean="0"/>
              <a:t>placed in the Access vessel </a:t>
            </a:r>
            <a:r>
              <a:rPr lang="en-US" sz="2800" dirty="0"/>
              <a:t>allows catheter exchanges easily during these complex procedures.</a:t>
            </a:r>
          </a:p>
          <a:p>
            <a:endParaRPr lang="en-US" dirty="0"/>
          </a:p>
        </p:txBody>
      </p:sp>
      <p:pic>
        <p:nvPicPr>
          <p:cNvPr id="5" name="Picture Placeholder 4" descr="stingray lp coronary cto re entry system boston scientific rh bostonscientific com Abbott Coronary Wires Torn Us Wire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7" b="7087"/>
          <a:stretch>
            <a:fillRect/>
          </a:stretch>
        </p:blipFill>
        <p:spPr bwMode="auto">
          <a:xfrm>
            <a:off x="5593975" y="524435"/>
            <a:ext cx="6078071" cy="57822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8633010" y="6313856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19276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866" y="147917"/>
            <a:ext cx="3090582" cy="699247"/>
          </a:xfrm>
        </p:spPr>
        <p:txBody>
          <a:bodyPr/>
          <a:lstStyle/>
          <a:p>
            <a:r>
              <a:rPr lang="en-US" dirty="0"/>
              <a:t>EQUIPMENT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1866" y="1237129"/>
            <a:ext cx="5142471" cy="4623921"/>
          </a:xfrm>
        </p:spPr>
        <p:txBody>
          <a:bodyPr/>
          <a:lstStyle/>
          <a:p>
            <a:r>
              <a:rPr lang="en-US" dirty="0"/>
              <a:t>3</a:t>
            </a:r>
            <a:r>
              <a:rPr lang="en-US" sz="3200" dirty="0" smtClean="0"/>
              <a:t>. </a:t>
            </a:r>
            <a:r>
              <a:rPr lang="en-US" sz="3200" b="1" u="sng" dirty="0" smtClean="0"/>
              <a:t>Balloon </a:t>
            </a:r>
            <a:r>
              <a:rPr lang="en-US" sz="3200" b="1" u="sng" dirty="0"/>
              <a:t>catheter </a:t>
            </a:r>
            <a:endParaRPr lang="en-US" sz="32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L</a:t>
            </a:r>
            <a:r>
              <a:rPr lang="en-US" sz="3200" dirty="0" smtClean="0"/>
              <a:t>ong</a:t>
            </a:r>
            <a:r>
              <a:rPr lang="en-US" sz="3200" dirty="0"/>
              <a:t>, thin plastic tube with a tiny balloon at its tip. </a:t>
            </a:r>
            <a:r>
              <a:rPr lang="en-US" sz="3200" dirty="0" smtClean="0"/>
              <a:t> Varying sizes and Lengths</a:t>
            </a:r>
          </a:p>
          <a:p>
            <a:endParaRPr lang="en-US" sz="3200" dirty="0"/>
          </a:p>
        </p:txBody>
      </p:sp>
      <p:pic>
        <p:nvPicPr>
          <p:cNvPr id="7" name="Picture 6" descr="Related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65" y="1237128"/>
            <a:ext cx="6230469" cy="44240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8368360" y="6000413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82662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12" y="126813"/>
            <a:ext cx="3932237" cy="639669"/>
          </a:xfrm>
        </p:spPr>
        <p:txBody>
          <a:bodyPr/>
          <a:lstStyle/>
          <a:p>
            <a:r>
              <a:rPr lang="en-US" dirty="0" smtClean="0"/>
              <a:t>EQUIPMENT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711" y="766483"/>
            <a:ext cx="6070905" cy="5943600"/>
          </a:xfrm>
        </p:spPr>
        <p:txBody>
          <a:bodyPr/>
          <a:lstStyle/>
          <a:p>
            <a:r>
              <a:rPr lang="en-US" sz="2800" b="1" u="sng" dirty="0" smtClean="0"/>
              <a:t>4. Stents </a:t>
            </a:r>
            <a:endParaRPr lang="en-US" sz="28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Small, flexible tube made of plastic or wire mesh to support the damaged artery walls.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Balloon Expandable  &amp; Self- Expandable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Bare Stents &amp; Covered  Stents or Stent Grafts (Synthetic Fabric Covering)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Deployable: Collapsed  on a catheter and then expanded inside the vessel to prop the walls open. In some cases, the stent may have a synthetic fabric covering.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53" y="170835"/>
            <a:ext cx="5434884" cy="2714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219" y="2884867"/>
            <a:ext cx="5222618" cy="38252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07616" y="6340750"/>
            <a:ext cx="2002430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b="1" i="1" dirty="0" smtClean="0"/>
              <a:t>WIKIPEDIA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1322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505" y="223459"/>
            <a:ext cx="6130915" cy="806852"/>
          </a:xfrm>
        </p:spPr>
        <p:txBody>
          <a:bodyPr/>
          <a:lstStyle/>
          <a:p>
            <a:r>
              <a:rPr lang="en-US" dirty="0" smtClean="0"/>
              <a:t>TECHNIQUE PROPER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6063" y="1089809"/>
            <a:ext cx="5396248" cy="563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sz="3200" dirty="0" smtClean="0"/>
              <a:t>Done by </a:t>
            </a:r>
            <a:r>
              <a:rPr lang="en-US" sz="3200" dirty="0"/>
              <a:t>a specially trained </a:t>
            </a:r>
            <a:r>
              <a:rPr lang="en-US" sz="3200" u="sng" dirty="0">
                <a:hlinkClick r:id="rId2"/>
              </a:rPr>
              <a:t>interventional radiologist</a:t>
            </a:r>
            <a:r>
              <a:rPr lang="en-US" sz="3200" dirty="0"/>
              <a:t> in an </a:t>
            </a:r>
            <a:r>
              <a:rPr lang="en-US" sz="3200" u="sng" dirty="0">
                <a:hlinkClick r:id="rId3"/>
              </a:rPr>
              <a:t>interventional radiology</a:t>
            </a:r>
            <a:r>
              <a:rPr lang="en-US" sz="3200" dirty="0"/>
              <a:t> </a:t>
            </a:r>
            <a:r>
              <a:rPr lang="en-US" sz="3200" dirty="0" smtClean="0"/>
              <a:t>suite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2. Positioned supine on </a:t>
            </a:r>
            <a:r>
              <a:rPr lang="en-US" sz="3200" dirty="0"/>
              <a:t>the examining table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smtClean="0"/>
              <a:t>3. Monitors: </a:t>
            </a:r>
            <a:r>
              <a:rPr lang="en-US" sz="3200" dirty="0"/>
              <a:t>H</a:t>
            </a:r>
            <a:r>
              <a:rPr lang="en-US" sz="3200" dirty="0" smtClean="0"/>
              <a:t>eart </a:t>
            </a:r>
            <a:r>
              <a:rPr lang="en-US" sz="3200" dirty="0"/>
              <a:t>rate, </a:t>
            </a:r>
            <a:r>
              <a:rPr lang="en-US" sz="3200" dirty="0" smtClean="0"/>
              <a:t>Blood </a:t>
            </a:r>
            <a:r>
              <a:rPr lang="en-US" sz="3200" dirty="0"/>
              <a:t>pressure and pulse during the procedure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smtClean="0"/>
              <a:t>4. Insert </a:t>
            </a:r>
            <a:r>
              <a:rPr lang="en-US" sz="3200" dirty="0"/>
              <a:t>(IV) </a:t>
            </a:r>
            <a:r>
              <a:rPr lang="en-US" sz="3200" dirty="0" smtClean="0"/>
              <a:t>line</a:t>
            </a:r>
            <a:r>
              <a:rPr lang="en-US" sz="3200" dirty="0"/>
              <a:t> </a:t>
            </a:r>
            <a:r>
              <a:rPr lang="en-US" sz="3200" dirty="0" smtClean="0"/>
              <a:t>for Sedative </a:t>
            </a:r>
            <a:r>
              <a:rPr lang="en-US" sz="3200" dirty="0"/>
              <a:t>Medication:</a:t>
            </a:r>
            <a:r>
              <a:rPr lang="en-US" sz="3200" dirty="0" smtClean="0"/>
              <a:t> 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8828" y="1089808"/>
            <a:ext cx="5885645" cy="563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5. Choose </a:t>
            </a:r>
            <a:r>
              <a:rPr lang="en-US" sz="3200" u="sng" dirty="0"/>
              <a:t>Preferred site of Puncture:</a:t>
            </a:r>
          </a:p>
          <a:p>
            <a:pPr marL="0" indent="0">
              <a:buNone/>
            </a:pPr>
            <a:r>
              <a:rPr lang="en-US" sz="3200" dirty="0" smtClean="0"/>
              <a:t>a. Brachial </a:t>
            </a:r>
            <a:r>
              <a:rPr lang="en-US" sz="3200" dirty="0"/>
              <a:t>Artery/Vein – </a:t>
            </a:r>
            <a:r>
              <a:rPr lang="en-US" sz="3200" dirty="0" smtClean="0"/>
              <a:t>Antecubital/Radial art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b. Femoral </a:t>
            </a:r>
            <a:r>
              <a:rPr lang="en-US" sz="3200" dirty="0"/>
              <a:t>Art/Vein – </a:t>
            </a:r>
            <a:r>
              <a:rPr lang="en-US" sz="3200" dirty="0" smtClean="0"/>
              <a:t>Groin/Femoral</a:t>
            </a:r>
          </a:p>
          <a:p>
            <a:pPr marL="0" indent="0">
              <a:buNone/>
            </a:pPr>
            <a:r>
              <a:rPr lang="en-US" sz="3200" dirty="0" smtClean="0"/>
              <a:t>6. Apply </a:t>
            </a:r>
            <a:r>
              <a:rPr lang="en-US" sz="3200" dirty="0"/>
              <a:t>local anesthetic. </a:t>
            </a:r>
          </a:p>
          <a:p>
            <a:pPr marL="0" indent="0">
              <a:buNone/>
            </a:pPr>
            <a:r>
              <a:rPr lang="en-US" sz="3200" dirty="0" smtClean="0"/>
              <a:t>7. Small </a:t>
            </a:r>
            <a:r>
              <a:rPr lang="en-US" sz="3200" dirty="0"/>
              <a:t>skin incision at site.</a:t>
            </a:r>
          </a:p>
          <a:p>
            <a:pPr marL="0" indent="0">
              <a:buNone/>
            </a:pPr>
            <a:r>
              <a:rPr lang="en-US" sz="3200" dirty="0" smtClean="0"/>
              <a:t>8. A </a:t>
            </a:r>
            <a:r>
              <a:rPr lang="en-US" sz="3200" dirty="0"/>
              <a:t>sheath is first inserted into the artery, or vein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59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505" y="223459"/>
            <a:ext cx="6130915" cy="806852"/>
          </a:xfrm>
        </p:spPr>
        <p:txBody>
          <a:bodyPr/>
          <a:lstStyle/>
          <a:p>
            <a:r>
              <a:rPr lang="en-US" dirty="0" smtClean="0"/>
              <a:t>TECHNIQUE PROPER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546" y="1089808"/>
            <a:ext cx="5550796" cy="563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9. Pass </a:t>
            </a:r>
            <a:r>
              <a:rPr lang="en-US" sz="3200" dirty="0" smtClean="0"/>
              <a:t>Angiographic </a:t>
            </a:r>
            <a:r>
              <a:rPr lang="en-US" sz="3200" dirty="0"/>
              <a:t>Guidewire/Catheter under Image guidance followed by Angiogram</a:t>
            </a:r>
          </a:p>
          <a:p>
            <a:pPr marL="0" indent="0">
              <a:buNone/>
            </a:pPr>
            <a:r>
              <a:rPr lang="en-US" sz="3200" dirty="0" smtClean="0"/>
              <a:t>10. Pass </a:t>
            </a:r>
            <a:r>
              <a:rPr lang="en-US" sz="3200" dirty="0"/>
              <a:t>Guidewire across site of blockage followed by Balloon Angioplasty Catheter to site</a:t>
            </a:r>
          </a:p>
          <a:p>
            <a:pPr marL="0" indent="0">
              <a:buNone/>
            </a:pPr>
            <a:r>
              <a:rPr lang="en-US" sz="3200" dirty="0" smtClean="0"/>
              <a:t>11. Inflate </a:t>
            </a:r>
            <a:r>
              <a:rPr lang="en-US" sz="3200" dirty="0"/>
              <a:t>Balloon Cath until vessel is satisfactorily </a:t>
            </a:r>
            <a:r>
              <a:rPr lang="en-US" sz="3200" dirty="0" smtClean="0"/>
              <a:t>opened</a:t>
            </a:r>
          </a:p>
          <a:p>
            <a:pPr marL="0" indent="0">
              <a:buNone/>
            </a:pPr>
            <a:r>
              <a:rPr lang="en-US" sz="3200" dirty="0" smtClean="0"/>
              <a:t>12. Deflate </a:t>
            </a:r>
            <a:r>
              <a:rPr lang="en-US" sz="3200" dirty="0"/>
              <a:t>Balloon, Remove Balloon Catheter 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https://img.tfd.com/medical/Davis/Tabers/th/a29a.jpg">
            <a:hlinkClick r:id="rId2" tooltip="&quot;ARTERIAL BALLOON ANGIOPLASTY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341" y="1030310"/>
            <a:ext cx="2949261" cy="227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s://img.tfd.com/medical/Davis/Tabers/th/a29b.jpg">
            <a:hlinkClick r:id="rId4" tooltip="&quot;ARTERIAL BALLOON ANGIOPLASTY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178" y="1030310"/>
            <a:ext cx="2818291" cy="22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s://img.tfd.com/medical/Davis/Tabers/th/a29c.jpg">
            <a:hlinkClick r:id="rId6" tooltip="&quot;ARTERIAL BALLOON ANGIOPLASTY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342" y="4082603"/>
            <a:ext cx="2756078" cy="264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s://img.tfd.com/medical/Davis/Tabers/th/a29d.jpg">
            <a:hlinkClick r:id="rId8" tooltip="&quot;ARTERIAL BALLOON ANGIOPLASTY&quot;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179" y="4209150"/>
            <a:ext cx="2818291" cy="25136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8303966" y="3536957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92952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505" y="223459"/>
            <a:ext cx="6130915" cy="806852"/>
          </a:xfrm>
        </p:spPr>
        <p:txBody>
          <a:bodyPr/>
          <a:lstStyle/>
          <a:p>
            <a:r>
              <a:rPr lang="en-US" dirty="0" smtClean="0"/>
              <a:t>TECHNIQUE PROPER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89809"/>
            <a:ext cx="6399263" cy="563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13. Pass </a:t>
            </a:r>
            <a:r>
              <a:rPr lang="en-US" sz="3200" dirty="0" smtClean="0"/>
              <a:t>Angiographic </a:t>
            </a:r>
            <a:r>
              <a:rPr lang="en-US" sz="3200" dirty="0" smtClean="0"/>
              <a:t>Catheter and do Check Angiogram to ensure free blood flow across site of opened vessel</a:t>
            </a:r>
          </a:p>
          <a:p>
            <a:pPr marL="0" indent="0">
              <a:buNone/>
            </a:pPr>
            <a:r>
              <a:rPr lang="en-US" sz="3200" dirty="0" smtClean="0"/>
              <a:t>14. Placement of Stent via mounted on Balloon cath. Or Self expandable</a:t>
            </a:r>
          </a:p>
          <a:p>
            <a:pPr marL="0" indent="0">
              <a:buNone/>
            </a:pPr>
            <a:r>
              <a:rPr lang="en-US" sz="3200" dirty="0" smtClean="0"/>
              <a:t>15. Remove </a:t>
            </a:r>
            <a:r>
              <a:rPr lang="en-US" sz="3200" dirty="0" err="1" smtClean="0"/>
              <a:t>Angio</a:t>
            </a:r>
            <a:r>
              <a:rPr lang="en-US" sz="3200" dirty="0" smtClean="0"/>
              <a:t>. Cath and Sheath and secure Hemostasis at site of puncture.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http://www.keephealthyliving.com/wp-content/uploads/2016/09/Angioplasty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05" y="1828800"/>
            <a:ext cx="5292602" cy="37606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9514579" y="5858746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345343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171942"/>
            <a:ext cx="9029700" cy="729579"/>
          </a:xfrm>
        </p:spPr>
        <p:txBody>
          <a:bodyPr>
            <a:normAutofit fontScale="90000"/>
          </a:bodyPr>
          <a:lstStyle/>
          <a:p>
            <a:r>
              <a:rPr lang="en-US" dirty="0"/>
              <a:t>TECHNIQUE PROPER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490" y="1052892"/>
            <a:ext cx="10555310" cy="580510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Complications:</a:t>
            </a:r>
          </a:p>
          <a:p>
            <a:r>
              <a:rPr lang="en-US" sz="3600" dirty="0"/>
              <a:t>Puncturing the vessel with the guidewire. </a:t>
            </a:r>
          </a:p>
          <a:p>
            <a:r>
              <a:rPr lang="en-US" sz="3600" dirty="0"/>
              <a:t>Hematoma or hemorrhage at  puncture site. </a:t>
            </a:r>
          </a:p>
          <a:p>
            <a:r>
              <a:rPr lang="en-US" sz="3600" u="sng" dirty="0">
                <a:hlinkClick r:id="rId2"/>
              </a:rPr>
              <a:t>Heart attack</a:t>
            </a:r>
            <a:r>
              <a:rPr lang="en-US" sz="3600" dirty="0"/>
              <a:t>, </a:t>
            </a:r>
          </a:p>
          <a:p>
            <a:r>
              <a:rPr lang="en-US" sz="3600" dirty="0"/>
              <a:t>Emboli</a:t>
            </a:r>
          </a:p>
          <a:p>
            <a:r>
              <a:rPr lang="en-US" sz="3600" dirty="0"/>
              <a:t> Restenosis</a:t>
            </a:r>
          </a:p>
          <a:p>
            <a:r>
              <a:rPr lang="en-US" sz="3600" u="sng" dirty="0"/>
              <a:t>D</a:t>
            </a:r>
            <a:r>
              <a:rPr lang="en-US" sz="3600" u="sng" dirty="0">
                <a:hlinkClick r:id="rId3"/>
              </a:rPr>
              <a:t>eath</a:t>
            </a:r>
            <a:r>
              <a:rPr lang="en-US" sz="3600" dirty="0"/>
              <a:t>- Unlikely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67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882" y="675488"/>
            <a:ext cx="11178862" cy="58169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u="sng" dirty="0" smtClean="0"/>
              <a:t>References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Dale K Mueller. Peripheral Vascular Stent Injection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George A. Stouffer. Percutaneous Coronary Intervention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WIKIPEDIA free Encyclopedia. Angioplasty and Vascular Stent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Debra Sullivan. Stent. Healthline.com/health/stent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/>
              <a:t>WIKIPEDIA free </a:t>
            </a:r>
            <a:r>
              <a:rPr lang="en-US" sz="2800" dirty="0" smtClean="0"/>
              <a:t>Encyclopedia. Coronary Stent</a:t>
            </a:r>
          </a:p>
          <a:p>
            <a:pPr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Patrick J. </a:t>
            </a:r>
            <a:r>
              <a:rPr lang="en-US" sz="2800" dirty="0" err="1" smtClean="0"/>
              <a:t>Skerret</a:t>
            </a:r>
            <a:r>
              <a:rPr lang="en-US" sz="2800" dirty="0" smtClean="0"/>
              <a:t>. From the wrist to the Heart: new Angioplasty method is safe, effective</a:t>
            </a:r>
          </a:p>
          <a:p>
            <a:pPr marL="342900" indent="-342900">
              <a:buAutoNum type="arabicPeriod"/>
            </a:pPr>
            <a:endParaRPr lang="en-US" b="1" i="1" dirty="0" smtClean="0"/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8143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 descr="Basic target showing 3 group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34170391"/>
              </p:ext>
            </p:extLst>
          </p:nvPr>
        </p:nvGraphicFramePr>
        <p:xfrm>
          <a:off x="2994068" y="2570361"/>
          <a:ext cx="6205527" cy="382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852134" y="1161130"/>
            <a:ext cx="6489397" cy="1328989"/>
            <a:chOff x="-192406" y="60854"/>
            <a:chExt cx="6489397" cy="1328989"/>
          </a:xfrm>
        </p:grpSpPr>
        <p:sp>
          <p:nvSpPr>
            <p:cNvPr id="6" name="Chevron 5"/>
            <p:cNvSpPr/>
            <p:nvPr/>
          </p:nvSpPr>
          <p:spPr>
            <a:xfrm>
              <a:off x="-192406" y="60854"/>
              <a:ext cx="6489397" cy="1248747"/>
            </a:xfrm>
            <a:prstGeom prst="chevron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hevron 4"/>
            <p:cNvSpPr/>
            <p:nvPr/>
          </p:nvSpPr>
          <p:spPr>
            <a:xfrm>
              <a:off x="290300" y="141096"/>
              <a:ext cx="5240650" cy="12487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41275" rIns="0" bIns="41275" numCol="1" spcCol="1270" anchor="ctr" anchorCtr="0">
              <a:noAutofit/>
            </a:bodyPr>
            <a:lstStyle/>
            <a:p>
              <a:pPr lvl="0" algn="ctr" defTabSz="2889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500" kern="1200" dirty="0" smtClean="0"/>
                <a:t>Thank You All</a:t>
              </a:r>
              <a:endParaRPr lang="en-US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457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 skipper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loud skipper design slides.potx" id="{E8493412-85DD-4641-9E8A-937B29FD6AA2}" vid="{77E91E09-5010-404D-ADF4-B79FA46D72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slides</Template>
  <TotalTime>822</TotalTime>
  <Words>774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Cloud skipper design template</vt:lpstr>
      <vt:lpstr>BASIC ANGIOPLASTY TECHNIQUES</vt:lpstr>
      <vt:lpstr>BASIC ANGIOPLASTY TECHNIQUES</vt:lpstr>
      <vt:lpstr>DEFINITION </vt:lpstr>
      <vt:lpstr>OBJECTIVES</vt:lpstr>
      <vt:lpstr>TYPES OF ANGIOPLASTY</vt:lpstr>
      <vt:lpstr>INDICATIONS</vt:lpstr>
      <vt:lpstr>PATIENTS PREPARATION</vt:lpstr>
      <vt:lpstr>EQUIPMENT</vt:lpstr>
      <vt:lpstr>EQUIPMENT</vt:lpstr>
      <vt:lpstr>EQUIPMENT</vt:lpstr>
      <vt:lpstr>EQUIPMENT</vt:lpstr>
      <vt:lpstr>TECHNIQUE PROPER</vt:lpstr>
      <vt:lpstr>TECHNIQUE PROPER</vt:lpstr>
      <vt:lpstr>TECHNIQUE PROPER</vt:lpstr>
      <vt:lpstr>TECHNIQUE PROPER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ANGIOPLASTY TECHNIQUES</dc:title>
  <dc:creator>EAGLE EYE</dc:creator>
  <cp:lastModifiedBy>EAGLE EYE</cp:lastModifiedBy>
  <cp:revision>52</cp:revision>
  <dcterms:created xsi:type="dcterms:W3CDTF">2018-09-07T10:45:02Z</dcterms:created>
  <dcterms:modified xsi:type="dcterms:W3CDTF">2018-09-17T17:48:09Z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