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68" r:id="rId3"/>
    <p:sldId id="291" r:id="rId4"/>
    <p:sldId id="292" r:id="rId5"/>
    <p:sldId id="335" r:id="rId6"/>
    <p:sldId id="258" r:id="rId7"/>
    <p:sldId id="341" r:id="rId8"/>
    <p:sldId id="342" r:id="rId9"/>
    <p:sldId id="281" r:id="rId10"/>
    <p:sldId id="283" r:id="rId11"/>
    <p:sldId id="259" r:id="rId12"/>
    <p:sldId id="293" r:id="rId13"/>
    <p:sldId id="260" r:id="rId14"/>
    <p:sldId id="337" r:id="rId15"/>
    <p:sldId id="338" r:id="rId16"/>
    <p:sldId id="339" r:id="rId17"/>
    <p:sldId id="261" r:id="rId18"/>
    <p:sldId id="340" r:id="rId19"/>
    <p:sldId id="262" r:id="rId20"/>
    <p:sldId id="343" r:id="rId21"/>
    <p:sldId id="294" r:id="rId22"/>
    <p:sldId id="336" r:id="rId23"/>
    <p:sldId id="302" r:id="rId24"/>
    <p:sldId id="310" r:id="rId25"/>
    <p:sldId id="311" r:id="rId26"/>
    <p:sldId id="325" r:id="rId27"/>
    <p:sldId id="331" r:id="rId28"/>
    <p:sldId id="333" r:id="rId29"/>
    <p:sldId id="296" r:id="rId30"/>
    <p:sldId id="264" r:id="rId31"/>
    <p:sldId id="273" r:id="rId32"/>
    <p:sldId id="266" r:id="rId33"/>
    <p:sldId id="279" r:id="rId34"/>
    <p:sldId id="284" r:id="rId35"/>
    <p:sldId id="280" r:id="rId36"/>
    <p:sldId id="265" r:id="rId37"/>
    <p:sldId id="274" r:id="rId38"/>
    <p:sldId id="285" r:id="rId39"/>
    <p:sldId id="286" r:id="rId40"/>
    <p:sldId id="289" r:id="rId41"/>
    <p:sldId id="290" r:id="rId42"/>
    <p:sldId id="27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4" d="100"/>
          <a:sy n="84" d="100"/>
        </p:scale>
        <p:origin x="-93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p\Documents\INTERVENTIONAL%20ONCOLOGY_AKTH%20EXPERIENC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1"/>
    </mc:Choice>
    <mc:Fallback>
      <c:style val="41"/>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Sheet2!$M$17</c:f>
              <c:strCache>
                <c:ptCount val="1"/>
                <c:pt idx="0">
                  <c:v>FREQUENCY </c:v>
                </c:pt>
              </c:strCache>
            </c:strRef>
          </c:tx>
          <c:spPr>
            <a:solidFill>
              <a:schemeClr val="lt1"/>
            </a:solidFill>
            <a:ln w="25400" cap="flat" cmpd="sng" algn="ctr">
              <a:solidFill>
                <a:schemeClr val="accent6"/>
              </a:solidFill>
              <a:prstDash val="solid"/>
            </a:ln>
            <a:effectLst/>
          </c:spPr>
          <c:invertIfNegative val="0"/>
          <c:dLbls>
            <c:txPr>
              <a:bodyPr/>
              <a:lstStyle/>
              <a:p>
                <a:pPr>
                  <a:defRPr sz="2000" b="1"/>
                </a:pPr>
                <a:endParaRPr lang="en-US"/>
              </a:p>
            </c:txPr>
            <c:showLegendKey val="0"/>
            <c:showVal val="1"/>
            <c:showCatName val="0"/>
            <c:showSerName val="0"/>
            <c:showPercent val="0"/>
            <c:showBubbleSize val="0"/>
            <c:showLeaderLines val="0"/>
          </c:dLbls>
          <c:cat>
            <c:strRef>
              <c:f>Sheet2!$L$18:$L$21</c:f>
              <c:strCache>
                <c:ptCount val="4"/>
                <c:pt idx="0">
                  <c:v>CA CERVIX</c:v>
                </c:pt>
                <c:pt idx="1">
                  <c:v>BLLADDER CA</c:v>
                </c:pt>
                <c:pt idx="2">
                  <c:v>PROSTATE CA</c:v>
                </c:pt>
                <c:pt idx="3">
                  <c:v>OTHERS</c:v>
                </c:pt>
              </c:strCache>
            </c:strRef>
          </c:cat>
          <c:val>
            <c:numRef>
              <c:f>Sheet2!$M$18:$M$21</c:f>
              <c:numCache>
                <c:formatCode>General</c:formatCode>
                <c:ptCount val="4"/>
                <c:pt idx="0">
                  <c:v>8</c:v>
                </c:pt>
                <c:pt idx="1">
                  <c:v>5</c:v>
                </c:pt>
                <c:pt idx="2">
                  <c:v>4</c:v>
                </c:pt>
                <c:pt idx="3">
                  <c:v>3</c:v>
                </c:pt>
              </c:numCache>
            </c:numRef>
          </c:val>
        </c:ser>
        <c:dLbls>
          <c:showLegendKey val="0"/>
          <c:showVal val="0"/>
          <c:showCatName val="0"/>
          <c:showSerName val="0"/>
          <c:showPercent val="0"/>
          <c:showBubbleSize val="0"/>
        </c:dLbls>
        <c:gapWidth val="150"/>
        <c:shape val="cylinder"/>
        <c:axId val="103483264"/>
        <c:axId val="103484800"/>
        <c:axId val="0"/>
      </c:bar3DChart>
      <c:catAx>
        <c:axId val="103483264"/>
        <c:scaling>
          <c:orientation val="minMax"/>
        </c:scaling>
        <c:delete val="0"/>
        <c:axPos val="l"/>
        <c:majorTickMark val="out"/>
        <c:minorTickMark val="none"/>
        <c:tickLblPos val="nextTo"/>
        <c:crossAx val="103484800"/>
        <c:crosses val="autoZero"/>
        <c:auto val="1"/>
        <c:lblAlgn val="ctr"/>
        <c:lblOffset val="100"/>
        <c:noMultiLvlLbl val="0"/>
      </c:catAx>
      <c:valAx>
        <c:axId val="103484800"/>
        <c:scaling>
          <c:orientation val="minMax"/>
        </c:scaling>
        <c:delete val="0"/>
        <c:axPos val="b"/>
        <c:majorGridlines/>
        <c:numFmt formatCode="General" sourceLinked="1"/>
        <c:majorTickMark val="out"/>
        <c:minorTickMark val="none"/>
        <c:tickLblPos val="nextTo"/>
        <c:crossAx val="10348326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287B16-263A-47C5-8A38-286565D35354}" type="datetimeFigureOut">
              <a:rPr lang="en-US" smtClean="0"/>
              <a:t>9/17/2018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EFB255-2124-437D-B4C6-8A7D09F2F7C1}" type="slidenum">
              <a:rPr lang="en-US" smtClean="0"/>
              <a:t>‹#›</a:t>
            </a:fld>
            <a:endParaRPr lang="en-US"/>
          </a:p>
        </p:txBody>
      </p:sp>
    </p:spTree>
    <p:extLst>
      <p:ext uri="{BB962C8B-B14F-4D97-AF65-F5344CB8AC3E}">
        <p14:creationId xmlns:p14="http://schemas.microsoft.com/office/powerpoint/2010/main" val="2628250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4"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marL="39688">
              <a:spcBef>
                <a:spcPts val="413"/>
              </a:spcBef>
            </a:pPr>
            <a:r>
              <a:rPr lang="en-US">
                <a:solidFill>
                  <a:srgbClr val="000000"/>
                </a:solidFill>
                <a:latin typeface="Lucida Grande" charset="0"/>
                <a:ea typeface="Lucida Grande" charset="0"/>
                <a:cs typeface="Lucida Grande" charset="0"/>
                <a:sym typeface="Lucida Grande" charset="0"/>
              </a:rPr>
              <a:t>Lying prone increases hypoventilation and therefore worsens the metabolic acidosis.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E2AC0C-BF52-48C8-8188-AD78DEAA7817}"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3957943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E2AC0C-BF52-48C8-8188-AD78DEAA7817}"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88614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E2AC0C-BF52-48C8-8188-AD78DEAA7817}"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276988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E2AC0C-BF52-48C8-8188-AD78DEAA7817}" type="datetimeFigureOut">
              <a:rPr lang="en-US" smtClean="0"/>
              <a:t>9/17/2018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4189988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E2AC0C-BF52-48C8-8188-AD78DEAA7817}" type="datetimeFigureOut">
              <a:rPr lang="en-US" smtClean="0"/>
              <a:t>9/17/2018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412656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E2AC0C-BF52-48C8-8188-AD78DEAA7817}" type="datetimeFigureOut">
              <a:rPr lang="en-US" smtClean="0"/>
              <a:t>9/17/2018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2456640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2AC0C-BF52-48C8-8188-AD78DEAA7817}" type="datetimeFigureOut">
              <a:rPr lang="en-US" smtClean="0"/>
              <a:t>9/17/2018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85712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E2AC0C-BF52-48C8-8188-AD78DEAA7817}" type="datetimeFigureOut">
              <a:rPr lang="en-US" smtClean="0"/>
              <a:t>9/17/2018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373549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E2AC0C-BF52-48C8-8188-AD78DEAA7817}" type="datetimeFigureOut">
              <a:rPr lang="en-US" smtClean="0"/>
              <a:t>9/17/2018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270478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E2AC0C-BF52-48C8-8188-AD78DEAA7817}"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3583557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E2AC0C-BF52-48C8-8188-AD78DEAA7817}" type="datetimeFigureOut">
              <a:rPr lang="en-US" smtClean="0"/>
              <a:t>9/17/2018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44405-E1A4-4294-976E-BEFFCE4D3BD7}" type="slidenum">
              <a:rPr lang="en-US" smtClean="0"/>
              <a:t>‹#›</a:t>
            </a:fld>
            <a:endParaRPr lang="en-US"/>
          </a:p>
        </p:txBody>
      </p:sp>
    </p:spTree>
    <p:extLst>
      <p:ext uri="{BB962C8B-B14F-4D97-AF65-F5344CB8AC3E}">
        <p14:creationId xmlns:p14="http://schemas.microsoft.com/office/powerpoint/2010/main" val="414652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E2AC0C-BF52-48C8-8188-AD78DEAA7817}" type="datetimeFigureOut">
              <a:rPr lang="en-US" smtClean="0"/>
              <a:t>9/17/2018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44405-E1A4-4294-976E-BEFFCE4D3BD7}" type="slidenum">
              <a:rPr lang="en-US" smtClean="0"/>
              <a:t>‹#›</a:t>
            </a:fld>
            <a:endParaRPr lang="en-US"/>
          </a:p>
        </p:txBody>
      </p:sp>
    </p:spTree>
    <p:extLst>
      <p:ext uri="{BB962C8B-B14F-4D97-AF65-F5344CB8AC3E}">
        <p14:creationId xmlns:p14="http://schemas.microsoft.com/office/powerpoint/2010/main" val="2665459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ismail.rad@buk.edu.n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ncbi.nlm.nih.gov/pubmed/1177901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file:///\\localhost\Users\CW\Documents\Radiology\Talks\Nephtostomy%20Talk%20Basic%20Interventional%20Training\pelvic%20extravasation.jpg"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jpe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p:spPr>
        <p:txBody>
          <a:bodyPr/>
          <a:lstStyle/>
          <a:p>
            <a:r>
              <a:rPr lang="en-US" dirty="0" smtClean="0"/>
              <a:t>HOW I DO IT: PERCUTANEOUS NEPHROSTOMY</a:t>
            </a:r>
            <a:endParaRPr lang="en-US" dirty="0"/>
          </a:p>
        </p:txBody>
      </p:sp>
      <p:sp>
        <p:nvSpPr>
          <p:cNvPr id="3" name="Subtitle 2"/>
          <p:cNvSpPr>
            <a:spLocks noGrp="1"/>
          </p:cNvSpPr>
          <p:nvPr>
            <p:ph type="subTitle" idx="1"/>
          </p:nvPr>
        </p:nvSpPr>
        <p:spPr>
          <a:xfrm>
            <a:off x="381000" y="3886200"/>
            <a:ext cx="8305800" cy="2743200"/>
          </a:xfrm>
        </p:spPr>
        <p:txBody>
          <a:bodyPr>
            <a:normAutofit fontScale="92500" lnSpcReduction="20000"/>
          </a:bodyPr>
          <a:lstStyle/>
          <a:p>
            <a:r>
              <a:rPr lang="en-US" dirty="0" err="1" smtClean="0">
                <a:solidFill>
                  <a:schemeClr val="tx1"/>
                </a:solidFill>
              </a:rPr>
              <a:t>Anas</a:t>
            </a:r>
            <a:r>
              <a:rPr lang="en-US" dirty="0" smtClean="0">
                <a:solidFill>
                  <a:schemeClr val="tx1"/>
                </a:solidFill>
              </a:rPr>
              <a:t> ISMAIL </a:t>
            </a:r>
            <a:r>
              <a:rPr lang="en-US" sz="1900" b="1" dirty="0" smtClean="0">
                <a:solidFill>
                  <a:schemeClr val="tx1"/>
                </a:solidFill>
              </a:rPr>
              <a:t>FMCR</a:t>
            </a:r>
          </a:p>
          <a:p>
            <a:r>
              <a:rPr lang="en-US" dirty="0" smtClean="0">
                <a:solidFill>
                  <a:schemeClr val="tx1"/>
                </a:solidFill>
              </a:rPr>
              <a:t>DEPT OF RADIOLOGY, BAYERO UNIVERSITY/AMINU KANO TEACHING HOSPITAL, KANO.</a:t>
            </a:r>
          </a:p>
          <a:p>
            <a:r>
              <a:rPr lang="en-US" dirty="0" smtClean="0">
                <a:solidFill>
                  <a:schemeClr val="tx1"/>
                </a:solidFill>
                <a:hlinkClick r:id="rId2"/>
              </a:rPr>
              <a:t>aismail.rad@buk.edu.ng</a:t>
            </a:r>
            <a:endParaRPr lang="en-US" dirty="0" smtClean="0">
              <a:solidFill>
                <a:schemeClr val="tx1"/>
              </a:solidFill>
            </a:endParaRPr>
          </a:p>
          <a:p>
            <a:r>
              <a:rPr lang="en-US" dirty="0">
                <a:solidFill>
                  <a:schemeClr val="tx1"/>
                </a:solidFill>
              </a:rPr>
              <a:t>a</a:t>
            </a:r>
            <a:r>
              <a:rPr lang="en-US" dirty="0" smtClean="0">
                <a:solidFill>
                  <a:schemeClr val="tx1"/>
                </a:solidFill>
              </a:rPr>
              <a:t>nas.ismail@npmcn.edu.ng</a:t>
            </a:r>
          </a:p>
          <a:p>
            <a:r>
              <a:rPr lang="en-US" dirty="0" smtClean="0">
                <a:solidFill>
                  <a:schemeClr val="tx1"/>
                </a:solidFill>
              </a:rPr>
              <a:t>General secretary, </a:t>
            </a:r>
            <a:r>
              <a:rPr lang="en-US" dirty="0" err="1" smtClean="0">
                <a:solidFill>
                  <a:schemeClr val="tx1"/>
                </a:solidFill>
              </a:rPr>
              <a:t>NiSIR</a:t>
            </a:r>
            <a:endParaRPr lang="en-US" dirty="0">
              <a:solidFill>
                <a:schemeClr val="tx1"/>
              </a:solidFill>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29" t="38368" r="41729" b="11458"/>
          <a:stretch/>
        </p:blipFill>
        <p:spPr bwMode="auto">
          <a:xfrm>
            <a:off x="5537200" y="2120900"/>
            <a:ext cx="3606800"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205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Percutanous</a:t>
            </a:r>
            <a:r>
              <a:rPr lang="en-US" dirty="0" smtClean="0"/>
              <a:t> Nephrostomy </a:t>
            </a:r>
            <a:endParaRPr lang="en-US" dirty="0"/>
          </a:p>
        </p:txBody>
      </p:sp>
      <p:sp>
        <p:nvSpPr>
          <p:cNvPr id="5" name="Text Placeholder 4"/>
          <p:cNvSpPr>
            <a:spLocks noGrp="1"/>
          </p:cNvSpPr>
          <p:nvPr>
            <p:ph type="body" idx="1"/>
          </p:nvPr>
        </p:nvSpPr>
        <p:spPr/>
        <p:txBody>
          <a:bodyPr/>
          <a:lstStyle/>
          <a:p>
            <a:r>
              <a:rPr lang="en-US" dirty="0" smtClean="0"/>
              <a:t>Using Fluoroscopy</a:t>
            </a:r>
            <a:endParaRPr lang="en-US" dirty="0"/>
          </a:p>
        </p:txBody>
      </p:sp>
      <p:pic>
        <p:nvPicPr>
          <p:cNvPr id="2050" name="Picture 2"/>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9804" t="31095" r="55049" b="16908"/>
          <a:stretch/>
        </p:blipFill>
        <p:spPr bwMode="auto">
          <a:xfrm>
            <a:off x="0" y="2057400"/>
            <a:ext cx="3572385" cy="4152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5"/>
          <p:cNvSpPr>
            <a:spLocks noGrp="1"/>
          </p:cNvSpPr>
          <p:nvPr>
            <p:ph type="body" sz="quarter" idx="3"/>
          </p:nvPr>
        </p:nvSpPr>
        <p:spPr/>
        <p:txBody>
          <a:bodyPr/>
          <a:lstStyle/>
          <a:p>
            <a:r>
              <a:rPr lang="en-US" dirty="0" smtClean="0"/>
              <a:t>Using Ultrasound </a:t>
            </a:r>
            <a:endParaRPr lang="en-US" dirty="0"/>
          </a:p>
        </p:txBody>
      </p:sp>
      <p:pic>
        <p:nvPicPr>
          <p:cNvPr id="9" name="Picture 2"/>
          <p:cNvPicPr>
            <a:picLocks noGrp="1" noChangeAspect="1" noChangeArrowheads="1"/>
          </p:cNvPicPr>
          <p:nvPr>
            <p:ph sz="quarter" idx="4"/>
          </p:nvPr>
        </p:nvPicPr>
        <p:blipFill rotWithShape="1">
          <a:blip r:embed="rId3">
            <a:extLst>
              <a:ext uri="{28A0092B-C50C-407E-A947-70E740481C1C}">
                <a14:useLocalDpi xmlns:a14="http://schemas.microsoft.com/office/drawing/2010/main" val="0"/>
              </a:ext>
            </a:extLst>
          </a:blip>
          <a:srcRect l="15743" t="26632" r="39942" b="25863"/>
          <a:stretch/>
        </p:blipFill>
        <p:spPr bwMode="auto">
          <a:xfrm>
            <a:off x="3807015" y="2514600"/>
            <a:ext cx="5336985" cy="344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949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ln/>
        </p:spPr>
        <p:txBody>
          <a:bodyPr/>
          <a:lstStyle/>
          <a:p>
            <a:r>
              <a:rPr lang="en-US" dirty="0"/>
              <a:t>Indications</a:t>
            </a:r>
          </a:p>
        </p:txBody>
      </p:sp>
      <p:sp>
        <p:nvSpPr>
          <p:cNvPr id="15362" name="Rectangle 2"/>
          <p:cNvSpPr>
            <a:spLocks noGrp="1" noChangeArrowheads="1"/>
          </p:cNvSpPr>
          <p:nvPr>
            <p:ph type="body" idx="1"/>
          </p:nvPr>
        </p:nvSpPr>
        <p:spPr>
          <a:xfrm>
            <a:off x="508000" y="1638300"/>
            <a:ext cx="7366000" cy="4673600"/>
          </a:xfrm>
          <a:ln/>
        </p:spPr>
        <p:txBody>
          <a:bodyPr>
            <a:noAutofit/>
          </a:bodyPr>
          <a:lstStyle/>
          <a:p>
            <a:pPr marL="322263" indent="-282575">
              <a:lnSpc>
                <a:spcPct val="80000"/>
              </a:lnSpc>
              <a:spcBef>
                <a:spcPct val="0"/>
              </a:spcBef>
              <a:buClr>
                <a:srgbClr val="FFFFFF"/>
              </a:buClr>
              <a:buSzPct val="100000"/>
              <a:buFont typeface="Wingdings 2" charset="2"/>
              <a:buChar char=""/>
            </a:pPr>
            <a:r>
              <a:rPr lang="en-US" sz="1800" dirty="0">
                <a:latin typeface="Trebuchet MS Bold" charset="0"/>
                <a:ea typeface="Trebuchet MS Bold" charset="0"/>
                <a:cs typeface="Trebuchet MS Bold" charset="0"/>
                <a:sym typeface="Trebuchet MS Bold" charset="0"/>
              </a:rPr>
              <a:t>Relief of Urinary Obstruction</a:t>
            </a:r>
            <a:endParaRPr lang="en-US" sz="1800" dirty="0">
              <a:latin typeface="Trebuchet MS Bold" charset="0"/>
              <a:ea typeface="ヒラギノ角ゴ ProN W6" charset="0"/>
              <a:cs typeface="ヒラギノ角ゴ ProN W6" charset="0"/>
              <a:sym typeface="Trebuchet MS Bold" charset="0"/>
            </a:endParaRPr>
          </a:p>
          <a:p>
            <a:pPr marL="1465263" lvl="4" indent="-282575">
              <a:lnSpc>
                <a:spcPct val="80000"/>
              </a:lnSpc>
              <a:spcBef>
                <a:spcPts val="1700"/>
              </a:spcBef>
              <a:buClr>
                <a:srgbClr val="FFFFFF"/>
              </a:buClr>
              <a:buSzPct val="100000"/>
              <a:buFont typeface="Wingdings 2" charset="2"/>
              <a:buChar char=""/>
            </a:pPr>
            <a:r>
              <a:rPr lang="en-US" sz="1800" dirty="0" err="1"/>
              <a:t>Urosepsis</a:t>
            </a:r>
            <a:r>
              <a:rPr lang="en-US" sz="1800" dirty="0"/>
              <a:t> or possible infection</a:t>
            </a:r>
          </a:p>
          <a:p>
            <a:pPr marL="1465263" lvl="4" indent="-282575">
              <a:lnSpc>
                <a:spcPct val="80000"/>
              </a:lnSpc>
              <a:spcBef>
                <a:spcPts val="1700"/>
              </a:spcBef>
              <a:buClr>
                <a:srgbClr val="FFFFFF"/>
              </a:buClr>
              <a:buSzPct val="100000"/>
              <a:buFont typeface="Wingdings 2" charset="2"/>
              <a:buChar char=""/>
            </a:pPr>
            <a:r>
              <a:rPr lang="en-US" sz="1800" dirty="0"/>
              <a:t>Acute Renal failure</a:t>
            </a:r>
          </a:p>
          <a:p>
            <a:pPr marL="322263" indent="-282575">
              <a:lnSpc>
                <a:spcPct val="80000"/>
              </a:lnSpc>
              <a:spcBef>
                <a:spcPts val="1700"/>
              </a:spcBef>
              <a:buClr>
                <a:srgbClr val="FFFFFF"/>
              </a:buClr>
              <a:buSzPct val="100000"/>
              <a:buFont typeface="Wingdings 2" charset="2"/>
              <a:buChar char=""/>
            </a:pPr>
            <a:r>
              <a:rPr lang="en-US" sz="1800" dirty="0">
                <a:latin typeface="Trebuchet MS Bold" charset="0"/>
                <a:ea typeface="Trebuchet MS Bold" charset="0"/>
                <a:cs typeface="Trebuchet MS Bold" charset="0"/>
                <a:sym typeface="Trebuchet MS Bold" charset="0"/>
              </a:rPr>
              <a:t>Urinary Diversion</a:t>
            </a:r>
            <a:endParaRPr lang="en-US" sz="1800" dirty="0">
              <a:latin typeface="Trebuchet MS Bold" charset="0"/>
              <a:ea typeface="ヒラギノ角ゴ ProN W6" charset="0"/>
              <a:cs typeface="ヒラギノ角ゴ ProN W6" charset="0"/>
              <a:sym typeface="Trebuchet MS Bold" charset="0"/>
            </a:endParaRPr>
          </a:p>
          <a:p>
            <a:pPr marL="1465263" lvl="4" indent="-282575">
              <a:lnSpc>
                <a:spcPct val="80000"/>
              </a:lnSpc>
              <a:spcBef>
                <a:spcPts val="1700"/>
              </a:spcBef>
              <a:buClr>
                <a:srgbClr val="FFFFFF"/>
              </a:buClr>
              <a:buSzPct val="100000"/>
              <a:buFont typeface="Wingdings 2" charset="2"/>
              <a:buChar char=""/>
            </a:pPr>
            <a:r>
              <a:rPr lang="en-US" sz="1800" dirty="0" err="1"/>
              <a:t>Haemorrhagic</a:t>
            </a:r>
            <a:r>
              <a:rPr lang="en-US" sz="1800" dirty="0"/>
              <a:t> cystitis</a:t>
            </a:r>
          </a:p>
          <a:p>
            <a:pPr marL="1465263" lvl="4" indent="-282575">
              <a:lnSpc>
                <a:spcPct val="80000"/>
              </a:lnSpc>
              <a:spcBef>
                <a:spcPts val="1700"/>
              </a:spcBef>
              <a:buClr>
                <a:srgbClr val="FFFFFF"/>
              </a:buClr>
              <a:buSzPct val="100000"/>
              <a:buFont typeface="Wingdings 2" charset="2"/>
              <a:buChar char=""/>
            </a:pPr>
            <a:r>
              <a:rPr lang="en-US" sz="1800" dirty="0"/>
              <a:t>Trauma or iatrogenic ureteral injury</a:t>
            </a:r>
          </a:p>
          <a:p>
            <a:pPr marL="1465263" lvl="4" indent="-282575">
              <a:lnSpc>
                <a:spcPct val="80000"/>
              </a:lnSpc>
              <a:spcBef>
                <a:spcPts val="1700"/>
              </a:spcBef>
              <a:buClr>
                <a:srgbClr val="FFFFFF"/>
              </a:buClr>
              <a:buSzPct val="100000"/>
              <a:buFont typeface="Wingdings 2" charset="2"/>
              <a:buChar char=""/>
            </a:pPr>
            <a:r>
              <a:rPr lang="en-US" sz="1800" dirty="0"/>
              <a:t>Inflammatory or malignant urinary fistula</a:t>
            </a:r>
          </a:p>
          <a:p>
            <a:pPr marL="617538" lvl="1" indent="-295275">
              <a:lnSpc>
                <a:spcPct val="80000"/>
              </a:lnSpc>
              <a:spcBef>
                <a:spcPts val="1700"/>
              </a:spcBef>
              <a:buClr>
                <a:srgbClr val="FFFFFF"/>
              </a:buClr>
              <a:buSzPct val="100000"/>
              <a:buFont typeface="Wingdings 2" charset="2"/>
              <a:buChar char=""/>
            </a:pPr>
            <a:endParaRPr lang="en-US" sz="1800" dirty="0"/>
          </a:p>
          <a:p>
            <a:pPr marL="322263" indent="-282575">
              <a:lnSpc>
                <a:spcPct val="80000"/>
              </a:lnSpc>
              <a:spcBef>
                <a:spcPts val="1700"/>
              </a:spcBef>
              <a:buClr>
                <a:srgbClr val="FFFFFF"/>
              </a:buClr>
              <a:buSzPct val="100000"/>
              <a:buFont typeface="Wingdings 2" charset="2"/>
              <a:buChar char=""/>
            </a:pPr>
            <a:r>
              <a:rPr lang="en-US" sz="1800" dirty="0">
                <a:latin typeface="Trebuchet MS Bold" charset="0"/>
                <a:ea typeface="Trebuchet MS Bold" charset="0"/>
                <a:cs typeface="Trebuchet MS Bold" charset="0"/>
                <a:sym typeface="Trebuchet MS Bold" charset="0"/>
              </a:rPr>
              <a:t>Access for </a:t>
            </a:r>
            <a:r>
              <a:rPr lang="en-US" sz="1800" dirty="0" err="1">
                <a:latin typeface="Trebuchet MS Bold" charset="0"/>
                <a:ea typeface="Trebuchet MS Bold" charset="0"/>
                <a:cs typeface="Trebuchet MS Bold" charset="0"/>
                <a:sym typeface="Trebuchet MS Bold" charset="0"/>
              </a:rPr>
              <a:t>endourological</a:t>
            </a:r>
            <a:r>
              <a:rPr lang="en-US" sz="1800" dirty="0">
                <a:latin typeface="Trebuchet MS Bold" charset="0"/>
                <a:ea typeface="Trebuchet MS Bold" charset="0"/>
                <a:cs typeface="Trebuchet MS Bold" charset="0"/>
                <a:sym typeface="Trebuchet MS Bold" charset="0"/>
              </a:rPr>
              <a:t> procedure</a:t>
            </a:r>
            <a:endParaRPr lang="en-US" sz="1800" dirty="0">
              <a:latin typeface="Trebuchet MS Bold" charset="0"/>
              <a:ea typeface="ヒラギノ角ゴ ProN W6" charset="0"/>
              <a:cs typeface="ヒラギノ角ゴ ProN W6" charset="0"/>
              <a:sym typeface="Trebuchet MS Bold" charset="0"/>
            </a:endParaRPr>
          </a:p>
          <a:p>
            <a:pPr marL="1465263" lvl="4" indent="-282575">
              <a:lnSpc>
                <a:spcPct val="80000"/>
              </a:lnSpc>
              <a:spcBef>
                <a:spcPts val="1700"/>
              </a:spcBef>
              <a:buClr>
                <a:srgbClr val="FFFFFF"/>
              </a:buClr>
              <a:buSzPct val="100000"/>
              <a:buFont typeface="Wingdings 2" charset="2"/>
              <a:buChar char=""/>
            </a:pPr>
            <a:r>
              <a:rPr lang="en-US" sz="1800" dirty="0"/>
              <a:t>Dilating or stenting ureteral stricture</a:t>
            </a:r>
          </a:p>
          <a:p>
            <a:pPr marL="1465263" lvl="4" indent="-282575">
              <a:lnSpc>
                <a:spcPct val="80000"/>
              </a:lnSpc>
              <a:spcBef>
                <a:spcPts val="1700"/>
              </a:spcBef>
              <a:buClr>
                <a:srgbClr val="FFFFFF"/>
              </a:buClr>
              <a:buSzPct val="100000"/>
              <a:buFont typeface="Wingdings 2" charset="2"/>
              <a:buChar char=""/>
            </a:pPr>
            <a:r>
              <a:rPr lang="en-US" sz="1800" dirty="0"/>
              <a:t>Biopsy or treatment of </a:t>
            </a:r>
            <a:r>
              <a:rPr lang="en-US" sz="1800" dirty="0" err="1"/>
              <a:t>urothelial</a:t>
            </a:r>
            <a:r>
              <a:rPr lang="en-US" sz="1800" dirty="0"/>
              <a:t> lesions</a:t>
            </a:r>
          </a:p>
          <a:p>
            <a:pPr marL="1465263" lvl="4" indent="-282575">
              <a:lnSpc>
                <a:spcPct val="80000"/>
              </a:lnSpc>
              <a:spcBef>
                <a:spcPts val="1700"/>
              </a:spcBef>
              <a:buClr>
                <a:srgbClr val="FFFFFF"/>
              </a:buClr>
              <a:buSzPct val="100000"/>
              <a:buFont typeface="Wingdings 2" charset="2"/>
              <a:buChar char=""/>
            </a:pPr>
            <a:r>
              <a:rPr lang="en-US" sz="1800" dirty="0"/>
              <a:t>Foreign body retrieval</a:t>
            </a: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0600" y="1638300"/>
            <a:ext cx="3111500"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3712541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ln/>
        </p:spPr>
        <p:txBody>
          <a:bodyPr>
            <a:normAutofit fontScale="90000"/>
          </a:bodyPr>
          <a:lstStyle/>
          <a:p>
            <a:r>
              <a:rPr lang="en-US" dirty="0"/>
              <a:t>Who should do it?</a:t>
            </a:r>
            <a:br>
              <a:rPr lang="en-US" dirty="0"/>
            </a:br>
            <a:endParaRPr lang="en-US" dirty="0"/>
          </a:p>
        </p:txBody>
      </p:sp>
      <p:sp>
        <p:nvSpPr>
          <p:cNvPr id="19458" name="Rectangle 2"/>
          <p:cNvSpPr>
            <a:spLocks noGrp="1" noChangeArrowheads="1"/>
          </p:cNvSpPr>
          <p:nvPr>
            <p:ph type="body" idx="1"/>
          </p:nvPr>
        </p:nvSpPr>
        <p:spPr>
          <a:xfrm>
            <a:off x="779463" y="1828800"/>
            <a:ext cx="3657600" cy="1193800"/>
          </a:xfrm>
          <a:ln/>
        </p:spPr>
        <p:txBody>
          <a:bodyPr/>
          <a:lstStyle/>
          <a:p>
            <a:pPr marL="322263" indent="-282575">
              <a:buClr>
                <a:srgbClr val="FFFFFF"/>
              </a:buClr>
              <a:buSzPct val="100000"/>
              <a:buFont typeface="Wingdings 2" charset="2"/>
              <a:buChar char=""/>
            </a:pPr>
            <a:r>
              <a:rPr lang="en-US" sz="2000" dirty="0"/>
              <a:t>Who should do it?</a:t>
            </a:r>
          </a:p>
        </p:txBody>
      </p:sp>
      <p:sp>
        <p:nvSpPr>
          <p:cNvPr id="19459" name="Rectangle 3"/>
          <p:cNvSpPr>
            <a:spLocks/>
          </p:cNvSpPr>
          <p:nvPr/>
        </p:nvSpPr>
        <p:spPr bwMode="auto">
          <a:xfrm>
            <a:off x="779463" y="4005263"/>
            <a:ext cx="367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When should it be done?</a:t>
            </a:r>
          </a:p>
        </p:txBody>
      </p:sp>
      <p:sp>
        <p:nvSpPr>
          <p:cNvPr id="19460" name="Rectangle 4"/>
          <p:cNvSpPr>
            <a:spLocks/>
          </p:cNvSpPr>
          <p:nvPr/>
        </p:nvSpPr>
        <p:spPr bwMode="auto">
          <a:xfrm>
            <a:off x="4711700" y="1841500"/>
            <a:ext cx="36703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IR or Urologists?</a:t>
            </a:r>
          </a:p>
          <a:p>
            <a:pPr marL="322263" indent="-282575" algn="l">
              <a:spcBef>
                <a:spcPts val="2000"/>
              </a:spcBef>
              <a:buClr>
                <a:srgbClr val="FFFFFF"/>
              </a:buClr>
              <a:buSzPct val="100000"/>
              <a:buFont typeface="Wingdings 2" charset="2"/>
              <a:buChar char=""/>
            </a:pPr>
            <a:r>
              <a:rPr lang="en-US" sz="2000" dirty="0" smtClean="0">
                <a:latin typeface="Trebuchet MS" charset="0"/>
                <a:ea typeface="Trebuchet MS" charset="0"/>
                <a:cs typeface="Trebuchet MS" charset="0"/>
                <a:sym typeface="Trebuchet MS" charset="0"/>
              </a:rPr>
              <a:t>It should be part of residency </a:t>
            </a:r>
            <a:r>
              <a:rPr lang="en-US" sz="2000" dirty="0" smtClean="0">
                <a:solidFill>
                  <a:schemeClr val="tx1"/>
                </a:solidFill>
                <a:latin typeface="Trebuchet MS" charset="0"/>
                <a:ea typeface="Trebuchet MS" charset="0"/>
                <a:cs typeface="Trebuchet MS" charset="0"/>
                <a:sym typeface="Trebuchet MS" charset="0"/>
              </a:rPr>
              <a:t>training</a:t>
            </a:r>
            <a:endParaRPr lang="en-US" sz="2000" dirty="0">
              <a:solidFill>
                <a:schemeClr val="tx1"/>
              </a:solidFill>
              <a:latin typeface="Trebuchet MS" charset="0"/>
              <a:ea typeface="Trebuchet MS" charset="0"/>
              <a:cs typeface="Trebuchet MS" charset="0"/>
              <a:sym typeface="Trebuchet MS" charset="0"/>
            </a:endParaRPr>
          </a:p>
          <a:p>
            <a:pPr marL="322263" indent="-282575" algn="l">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Not just a drainage….</a:t>
            </a:r>
          </a:p>
        </p:txBody>
      </p:sp>
      <p:sp>
        <p:nvSpPr>
          <p:cNvPr id="19461" name="Rectangle 5"/>
          <p:cNvSpPr>
            <a:spLocks/>
          </p:cNvSpPr>
          <p:nvPr/>
        </p:nvSpPr>
        <p:spPr bwMode="auto">
          <a:xfrm>
            <a:off x="4711700" y="4005263"/>
            <a:ext cx="367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During the day</a:t>
            </a:r>
          </a:p>
          <a:p>
            <a:pPr marL="322263" indent="-282575" algn="l">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Possibly during the </a:t>
            </a:r>
            <a:r>
              <a:rPr lang="en-US" sz="2000" dirty="0" smtClean="0">
                <a:solidFill>
                  <a:schemeClr val="tx1"/>
                </a:solidFill>
                <a:latin typeface="Trebuchet MS" charset="0"/>
                <a:ea typeface="Trebuchet MS" charset="0"/>
                <a:cs typeface="Trebuchet MS" charset="0"/>
                <a:sym typeface="Trebuchet MS" charset="0"/>
              </a:rPr>
              <a:t>night for a s</a:t>
            </a:r>
            <a:r>
              <a:rPr lang="en-US" sz="1800" dirty="0" smtClean="0">
                <a:solidFill>
                  <a:schemeClr val="tx1"/>
                </a:solidFill>
                <a:latin typeface="Trebuchet MS" charset="0"/>
                <a:ea typeface="Trebuchet MS" charset="0"/>
                <a:cs typeface="Trebuchet MS" charset="0"/>
                <a:sym typeface="Trebuchet MS" charset="0"/>
              </a:rPr>
              <a:t>ingle kidney or Sepsis</a:t>
            </a:r>
            <a:endParaRPr lang="en-US" sz="1800" dirty="0">
              <a:solidFill>
                <a:schemeClr val="tx1"/>
              </a:solidFill>
              <a:latin typeface="Trebuchet MS" charset="0"/>
              <a:ea typeface="Trebuchet MS" charset="0"/>
              <a:cs typeface="Trebuchet MS" charset="0"/>
              <a:sym typeface="Trebuchet MS" charset="0"/>
            </a:endParaRPr>
          </a:p>
        </p:txBody>
      </p:sp>
    </p:spTree>
    <p:extLst>
      <p:ext uri="{BB962C8B-B14F-4D97-AF65-F5344CB8AC3E}">
        <p14:creationId xmlns:p14="http://schemas.microsoft.com/office/powerpoint/2010/main" val="1133592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ln/>
        </p:spPr>
        <p:txBody>
          <a:bodyPr/>
          <a:lstStyle/>
          <a:p>
            <a:r>
              <a:rPr lang="en-US"/>
              <a:t>Contraindications</a:t>
            </a:r>
          </a:p>
        </p:txBody>
      </p:sp>
      <p:sp>
        <p:nvSpPr>
          <p:cNvPr id="18434" name="Rectangle 2"/>
          <p:cNvSpPr>
            <a:spLocks noGrp="1" noChangeArrowheads="1"/>
          </p:cNvSpPr>
          <p:nvPr>
            <p:ph type="body" idx="1"/>
          </p:nvPr>
        </p:nvSpPr>
        <p:spPr>
          <a:xfrm>
            <a:off x="779463" y="1425575"/>
            <a:ext cx="3657600" cy="803275"/>
          </a:xfrm>
          <a:ln/>
        </p:spPr>
        <p:txBody>
          <a:bodyPr anchor="b"/>
          <a:lstStyle/>
          <a:p>
            <a:pPr marL="39688" indent="0" algn="ctr">
              <a:lnSpc>
                <a:spcPts val="3000"/>
              </a:lnSpc>
              <a:spcBef>
                <a:spcPct val="0"/>
              </a:spcBef>
              <a:buFontTx/>
              <a:buNone/>
            </a:pPr>
            <a:r>
              <a:rPr lang="en-US" sz="2800"/>
              <a:t>Absolute</a:t>
            </a:r>
          </a:p>
        </p:txBody>
      </p:sp>
      <p:sp>
        <p:nvSpPr>
          <p:cNvPr id="18435" name="Rectangle 3"/>
          <p:cNvSpPr>
            <a:spLocks/>
          </p:cNvSpPr>
          <p:nvPr/>
        </p:nvSpPr>
        <p:spPr bwMode="auto">
          <a:xfrm>
            <a:off x="779463" y="2374900"/>
            <a:ext cx="367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 None…</a:t>
            </a:r>
          </a:p>
        </p:txBody>
      </p:sp>
      <p:sp>
        <p:nvSpPr>
          <p:cNvPr id="18436" name="Rectangle 4"/>
          <p:cNvSpPr>
            <a:spLocks/>
          </p:cNvSpPr>
          <p:nvPr/>
        </p:nvSpPr>
        <p:spPr bwMode="auto">
          <a:xfrm>
            <a:off x="4705350" y="1758950"/>
            <a:ext cx="36703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p>
            <a:pPr>
              <a:lnSpc>
                <a:spcPts val="3000"/>
              </a:lnSpc>
            </a:pPr>
            <a:r>
              <a:rPr lang="en-US">
                <a:solidFill>
                  <a:schemeClr val="tx1"/>
                </a:solidFill>
                <a:latin typeface="Trebuchet MS" charset="0"/>
                <a:ea typeface="Trebuchet MS" charset="0"/>
                <a:cs typeface="Trebuchet MS" charset="0"/>
                <a:sym typeface="Trebuchet MS" charset="0"/>
              </a:rPr>
              <a:t>Relative</a:t>
            </a:r>
          </a:p>
        </p:txBody>
      </p:sp>
      <p:sp>
        <p:nvSpPr>
          <p:cNvPr id="18437" name="Rectangle 5"/>
          <p:cNvSpPr>
            <a:spLocks/>
          </p:cNvSpPr>
          <p:nvPr/>
        </p:nvSpPr>
        <p:spPr bwMode="auto">
          <a:xfrm>
            <a:off x="4705350" y="2374900"/>
            <a:ext cx="36703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Dying patient</a:t>
            </a:r>
          </a:p>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Uncorrectable severe  coagulopathy / bleeding diathesis</a:t>
            </a:r>
          </a:p>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Severe hyperkalaemia and/or metabolic acidosis</a:t>
            </a:r>
          </a:p>
          <a:p>
            <a:pPr marL="322263" indent="-282575" algn="l">
              <a:spcBef>
                <a:spcPts val="2000"/>
              </a:spcBef>
              <a:buClr>
                <a:srgbClr val="FFFFFF"/>
              </a:buClr>
              <a:buSzPct val="100000"/>
              <a:buFont typeface="Wingdings 2" charset="2"/>
              <a:buChar char=""/>
            </a:pPr>
            <a:r>
              <a:rPr lang="en-US" sz="2000">
                <a:solidFill>
                  <a:schemeClr val="tx1"/>
                </a:solidFill>
                <a:latin typeface="Trebuchet MS" charset="0"/>
                <a:ea typeface="Trebuchet MS" charset="0"/>
                <a:cs typeface="Trebuchet MS" charset="0"/>
                <a:sym typeface="Trebuchet MS" charset="0"/>
              </a:rPr>
              <a:t>Pregnancy</a:t>
            </a:r>
          </a:p>
        </p:txBody>
      </p:sp>
    </p:spTree>
    <p:extLst>
      <p:ext uri="{BB962C8B-B14F-4D97-AF65-F5344CB8AC3E}">
        <p14:creationId xmlns:p14="http://schemas.microsoft.com/office/powerpoint/2010/main" val="3613751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Equipment </a:t>
            </a:r>
            <a:r>
              <a:rPr lang="en-US" dirty="0"/>
              <a:t/>
            </a:r>
            <a:br>
              <a:rPr lang="en-US" dirty="0"/>
            </a:br>
            <a:endParaRPr lang="en-US" dirty="0"/>
          </a:p>
        </p:txBody>
      </p:sp>
      <p:sp>
        <p:nvSpPr>
          <p:cNvPr id="3" name="Content Placeholder 2"/>
          <p:cNvSpPr>
            <a:spLocks noGrp="1"/>
          </p:cNvSpPr>
          <p:nvPr>
            <p:ph idx="1"/>
          </p:nvPr>
        </p:nvSpPr>
        <p:spPr/>
        <p:txBody>
          <a:bodyPr>
            <a:normAutofit/>
          </a:bodyPr>
          <a:lstStyle/>
          <a:p>
            <a:endParaRPr lang="en-US" dirty="0"/>
          </a:p>
          <a:p>
            <a:r>
              <a:rPr lang="en-US" dirty="0" smtClean="0"/>
              <a:t>1</a:t>
            </a:r>
            <a:r>
              <a:rPr lang="en-US" dirty="0"/>
              <a:t>. Puncturing needle (18-G); </a:t>
            </a:r>
            <a:r>
              <a:rPr lang="en-US" dirty="0" err="1"/>
              <a:t>Longdwell</a:t>
            </a:r>
            <a:r>
              <a:rPr lang="en-US" dirty="0"/>
              <a:t>, or equivalent. </a:t>
            </a:r>
          </a:p>
          <a:p>
            <a:r>
              <a:rPr lang="en-US" dirty="0"/>
              <a:t>2. Drainage catheter: at least 7-F pigtail with multiple side holes. </a:t>
            </a:r>
          </a:p>
          <a:p>
            <a:r>
              <a:rPr lang="en-US" dirty="0"/>
              <a:t>3. Guide-wires: conventional angiographic and </a:t>
            </a:r>
            <a:r>
              <a:rPr lang="en-US" dirty="0" err="1"/>
              <a:t>Lunderquist</a:t>
            </a:r>
            <a:r>
              <a:rPr lang="en-US" dirty="0"/>
              <a:t>. </a:t>
            </a:r>
          </a:p>
          <a:p>
            <a:r>
              <a:rPr lang="en-US" dirty="0"/>
              <a:t>4. US and/or fluoroscopy. </a:t>
            </a:r>
          </a:p>
        </p:txBody>
      </p:sp>
    </p:spTree>
    <p:extLst>
      <p:ext uri="{BB962C8B-B14F-4D97-AF65-F5344CB8AC3E}">
        <p14:creationId xmlns:p14="http://schemas.microsoft.com/office/powerpoint/2010/main" val="7066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ln/>
        </p:spPr>
        <p:txBody>
          <a:bodyPr/>
          <a:lstStyle/>
          <a:p>
            <a:r>
              <a:rPr lang="en-US"/>
              <a:t>Access Kits</a:t>
            </a:r>
          </a:p>
        </p:txBody>
      </p:sp>
      <p:sp>
        <p:nvSpPr>
          <p:cNvPr id="36866" name="Rectangle 2"/>
          <p:cNvSpPr>
            <a:spLocks noGrp="1" noChangeArrowheads="1"/>
          </p:cNvSpPr>
          <p:nvPr>
            <p:ph type="body" idx="1"/>
          </p:nvPr>
        </p:nvSpPr>
        <p:spPr>
          <a:ln/>
        </p:spPr>
        <p:txBody>
          <a:bodyPr/>
          <a:lstStyle/>
          <a:p>
            <a:pPr marL="695325">
              <a:buFontTx/>
              <a:buBlip>
                <a:blip r:embed="rId2"/>
              </a:buBlip>
            </a:pPr>
            <a:endParaRPr lang="en-US"/>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330200"/>
            <a:ext cx="8285163"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645133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779463" y="381000"/>
            <a:ext cx="7583487" cy="744538"/>
          </a:xfrm>
          <a:ln/>
        </p:spPr>
        <p:txBody>
          <a:bodyPr>
            <a:normAutofit fontScale="90000"/>
          </a:bodyPr>
          <a:lstStyle/>
          <a:p>
            <a:r>
              <a:rPr lang="en-US"/>
              <a:t>KIT</a:t>
            </a:r>
          </a:p>
        </p:txBody>
      </p:sp>
      <p:sp>
        <p:nvSpPr>
          <p:cNvPr id="37890" name="Rectangle 2"/>
          <p:cNvSpPr>
            <a:spLocks noGrp="1" noChangeArrowheads="1"/>
          </p:cNvSpPr>
          <p:nvPr>
            <p:ph type="body" idx="1"/>
          </p:nvPr>
        </p:nvSpPr>
        <p:spPr>
          <a:xfrm>
            <a:off x="779463" y="708025"/>
            <a:ext cx="7583487" cy="5786438"/>
          </a:xfrm>
          <a:ln/>
        </p:spPr>
        <p:txBody>
          <a:bodyPr/>
          <a:lstStyle/>
          <a:p>
            <a:pPr marL="322263" indent="-282575">
              <a:spcBef>
                <a:spcPct val="0"/>
              </a:spcBef>
              <a:buClr>
                <a:srgbClr val="FFFFFF"/>
              </a:buClr>
              <a:buSzPct val="100000"/>
              <a:buFont typeface="Wingdings 2" charset="2"/>
              <a:buChar char=""/>
            </a:pPr>
            <a:endParaRPr lang="en-US" sz="1400"/>
          </a:p>
          <a:p>
            <a:pPr marL="617538" lvl="1" indent="-295275">
              <a:spcBef>
                <a:spcPts val="1275"/>
              </a:spcBef>
              <a:buClr>
                <a:srgbClr val="FFFFFF"/>
              </a:buClr>
              <a:buSzPct val="100000"/>
              <a:buFont typeface="Wingdings 2" charset="2"/>
              <a:buChar char=""/>
            </a:pPr>
            <a:r>
              <a:rPr lang="en-US" sz="1400"/>
              <a:t>18 needle</a:t>
            </a:r>
          </a:p>
          <a:p>
            <a:pPr marL="617538" lvl="1" indent="-295275">
              <a:spcBef>
                <a:spcPts val="1275"/>
              </a:spcBef>
              <a:buClr>
                <a:srgbClr val="FFFFFF"/>
              </a:buClr>
              <a:buSzPct val="100000"/>
              <a:buFont typeface="Wingdings 2" charset="2"/>
              <a:buChar char=""/>
            </a:pPr>
            <a:r>
              <a:rPr lang="en-US" sz="1400"/>
              <a:t>Some sort of micropuncture kit</a:t>
            </a:r>
          </a:p>
          <a:p>
            <a:pPr marL="1182688" lvl="3" indent="-282575">
              <a:spcBef>
                <a:spcPts val="1275"/>
              </a:spcBef>
              <a:buClr>
                <a:srgbClr val="FFFFFF"/>
              </a:buClr>
              <a:buSzPct val="100000"/>
              <a:buFont typeface="Wingdings 2" charset="2"/>
              <a:buChar char=""/>
            </a:pPr>
            <a:r>
              <a:rPr lang="en-US" sz="1400"/>
              <a:t>Eg Neff Set</a:t>
            </a:r>
          </a:p>
          <a:p>
            <a:pPr marL="1465263" lvl="4" indent="-282575">
              <a:spcBef>
                <a:spcPts val="1275"/>
              </a:spcBef>
              <a:buClr>
                <a:srgbClr val="FFFFFF"/>
              </a:buClr>
              <a:buSzPct val="100000"/>
              <a:buFont typeface="Wingdings 2" charset="2"/>
              <a:buChar char=""/>
            </a:pPr>
            <a:r>
              <a:rPr lang="en-US" sz="1400"/>
              <a:t>22gu access needle</a:t>
            </a:r>
          </a:p>
          <a:p>
            <a:pPr marL="1465263" lvl="4" indent="-282575">
              <a:spcBef>
                <a:spcPts val="1275"/>
              </a:spcBef>
              <a:buClr>
                <a:srgbClr val="FFFFFF"/>
              </a:buClr>
              <a:buSzPct val="100000"/>
              <a:buFont typeface="Wingdings 2" charset="2"/>
              <a:buChar char=""/>
            </a:pPr>
            <a:r>
              <a:rPr lang="en-US" sz="1400"/>
              <a:t>Platinum tipped 018 wire</a:t>
            </a:r>
          </a:p>
          <a:p>
            <a:pPr marL="1465263" lvl="4" indent="-282575">
              <a:spcBef>
                <a:spcPts val="1275"/>
              </a:spcBef>
              <a:buClr>
                <a:srgbClr val="FFFFFF"/>
              </a:buClr>
              <a:buSzPct val="100000"/>
              <a:buFont typeface="Wingdings 2" charset="2"/>
              <a:buChar char=""/>
            </a:pPr>
            <a:r>
              <a:rPr lang="en-US" sz="1400"/>
              <a:t>4Fr catheter and metal stiffener</a:t>
            </a:r>
          </a:p>
          <a:p>
            <a:pPr marL="1465263" lvl="4" indent="-282575">
              <a:spcBef>
                <a:spcPts val="1275"/>
              </a:spcBef>
              <a:buClr>
                <a:srgbClr val="FFFFFF"/>
              </a:buClr>
              <a:buSzPct val="100000"/>
              <a:buFont typeface="Wingdings 2" charset="2"/>
              <a:buChar char=""/>
            </a:pPr>
            <a:r>
              <a:rPr lang="en-US" sz="1400"/>
              <a:t>Outer 7Fr catheter</a:t>
            </a:r>
          </a:p>
          <a:p>
            <a:pPr marL="617538" lvl="1" indent="-295275">
              <a:spcBef>
                <a:spcPts val="1275"/>
              </a:spcBef>
              <a:buClr>
                <a:srgbClr val="FFFFFF"/>
              </a:buClr>
              <a:buSzPct val="100000"/>
              <a:buFont typeface="Wingdings 2" charset="2"/>
              <a:buChar char=""/>
            </a:pPr>
            <a:r>
              <a:rPr lang="en-US" sz="1400"/>
              <a:t>Ultrasound probe cover</a:t>
            </a:r>
          </a:p>
          <a:p>
            <a:pPr marL="617538" lvl="1" indent="-295275">
              <a:spcBef>
                <a:spcPts val="1275"/>
              </a:spcBef>
              <a:buClr>
                <a:srgbClr val="FFFFFF"/>
              </a:buClr>
              <a:buSzPct val="100000"/>
              <a:buFont typeface="Wingdings 2" charset="2"/>
              <a:buChar char=""/>
            </a:pPr>
            <a:r>
              <a:rPr lang="en-US" sz="1400"/>
              <a:t>Local – 1% lignocaine</a:t>
            </a:r>
          </a:p>
          <a:p>
            <a:pPr marL="617538" lvl="1" indent="-295275">
              <a:spcBef>
                <a:spcPts val="1275"/>
              </a:spcBef>
              <a:buClr>
                <a:srgbClr val="FFFFFF"/>
              </a:buClr>
              <a:buSzPct val="100000"/>
              <a:buFont typeface="Wingdings 2" charset="2"/>
              <a:buChar char=""/>
            </a:pPr>
            <a:r>
              <a:rPr lang="en-US" sz="1200"/>
              <a:t>Iodinated</a:t>
            </a:r>
            <a:r>
              <a:rPr lang="en-US" sz="1400"/>
              <a:t> contrast and extension tube</a:t>
            </a:r>
          </a:p>
          <a:p>
            <a:pPr marL="617538" lvl="1" indent="-295275">
              <a:spcBef>
                <a:spcPts val="1275"/>
              </a:spcBef>
              <a:buClr>
                <a:srgbClr val="FFFFFF"/>
              </a:buClr>
              <a:buSzPct val="100000"/>
              <a:buFont typeface="Wingdings 2" charset="2"/>
              <a:buChar char=""/>
            </a:pPr>
            <a:r>
              <a:rPr lang="en-US" sz="1400"/>
              <a:t>Metal wire e.g. amplatz super stiff, J or Bentson</a:t>
            </a:r>
          </a:p>
          <a:p>
            <a:pPr marL="617538" lvl="1" indent="-295275">
              <a:spcBef>
                <a:spcPts val="1275"/>
              </a:spcBef>
              <a:buClr>
                <a:srgbClr val="FFFFFF"/>
              </a:buClr>
              <a:buSzPct val="100000"/>
              <a:buFont typeface="Wingdings 2" charset="2"/>
              <a:buChar char=""/>
            </a:pPr>
            <a:r>
              <a:rPr lang="en-US" sz="1400"/>
              <a:t>Dilate to 1Fr &gt; than intended nephrostomy drain</a:t>
            </a:r>
          </a:p>
          <a:p>
            <a:pPr marL="900113" lvl="2" indent="-282575">
              <a:spcBef>
                <a:spcPts val="1275"/>
              </a:spcBef>
              <a:buClr>
                <a:srgbClr val="FFFFFF"/>
              </a:buClr>
              <a:buSzPct val="100000"/>
              <a:buFont typeface="Wingdings 2" charset="2"/>
              <a:buChar char=""/>
            </a:pPr>
            <a:r>
              <a:rPr lang="en-US" sz="1400"/>
              <a:t>6-8Fr.</a:t>
            </a:r>
          </a:p>
          <a:p>
            <a:pPr marL="900113" lvl="2" indent="-282575">
              <a:spcBef>
                <a:spcPts val="1275"/>
              </a:spcBef>
              <a:buClr>
                <a:srgbClr val="FFFFFF"/>
              </a:buClr>
              <a:buSzPct val="100000"/>
              <a:buFont typeface="Wingdings 2" charset="2"/>
              <a:buChar char=""/>
            </a:pPr>
            <a:r>
              <a:rPr lang="en-US" sz="1400"/>
              <a:t>Drainage bag</a:t>
            </a:r>
          </a:p>
        </p:txBody>
      </p:sp>
      <p:pic>
        <p:nvPicPr>
          <p:cNvPr id="3789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863" y="2336800"/>
            <a:ext cx="25019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2622810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nephrostomy set</a:t>
            </a:r>
            <a:endParaRPr lang="en-US"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724" t="27499" r="40220" b="30691"/>
          <a:stretch/>
        </p:blipFill>
        <p:spPr bwMode="auto">
          <a:xfrm>
            <a:off x="533400" y="1447800"/>
            <a:ext cx="8374668"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059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249" t="44896" r="43532" b="31533"/>
          <a:stretch/>
        </p:blipFill>
        <p:spPr bwMode="auto">
          <a:xfrm>
            <a:off x="889000" y="3632201"/>
            <a:ext cx="42037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321" t="25000" r="45729" b="31944"/>
          <a:stretch/>
        </p:blipFill>
        <p:spPr bwMode="auto">
          <a:xfrm>
            <a:off x="5029200" y="1752600"/>
            <a:ext cx="3543300" cy="1826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405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Patient preparation </a:t>
            </a:r>
            <a:r>
              <a:rPr lang="en-US" dirty="0"/>
              <a:t/>
            </a:r>
            <a:br>
              <a:rPr lang="en-US" dirty="0"/>
            </a:br>
            <a:endParaRPr lang="en-US" dirty="0"/>
          </a:p>
        </p:txBody>
      </p:sp>
      <p:sp>
        <p:nvSpPr>
          <p:cNvPr id="3" name="Content Placeholder 2"/>
          <p:cNvSpPr>
            <a:spLocks noGrp="1"/>
          </p:cNvSpPr>
          <p:nvPr>
            <p:ph idx="1"/>
          </p:nvPr>
        </p:nvSpPr>
        <p:spPr/>
        <p:txBody>
          <a:bodyPr>
            <a:normAutofit/>
          </a:bodyPr>
          <a:lstStyle/>
          <a:p>
            <a:endParaRPr lang="en-US" dirty="0"/>
          </a:p>
          <a:p>
            <a:r>
              <a:rPr lang="en-US" dirty="0" smtClean="0"/>
              <a:t>1</a:t>
            </a:r>
            <a:r>
              <a:rPr lang="en-US" dirty="0"/>
              <a:t>. Fasting for 4 h </a:t>
            </a:r>
          </a:p>
          <a:p>
            <a:r>
              <a:rPr lang="en-US" dirty="0"/>
              <a:t>2. Premedication </a:t>
            </a:r>
          </a:p>
          <a:p>
            <a:r>
              <a:rPr lang="en-US" dirty="0"/>
              <a:t>3. Prophylactic antibiotic </a:t>
            </a:r>
            <a:endParaRPr lang="en-US" dirty="0" smtClean="0"/>
          </a:p>
          <a:p>
            <a:r>
              <a:rPr lang="en-US" dirty="0" smtClean="0"/>
              <a:t>4</a:t>
            </a:r>
            <a:r>
              <a:rPr lang="en-US" dirty="0"/>
              <a:t>. Surgical backup in view of clinical workup, possible complications and further management </a:t>
            </a:r>
          </a:p>
        </p:txBody>
      </p:sp>
    </p:spTree>
    <p:extLst>
      <p:ext uri="{BB962C8B-B14F-4D97-AF65-F5344CB8AC3E}">
        <p14:creationId xmlns:p14="http://schemas.microsoft.com/office/powerpoint/2010/main" val="373650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3886200" y="0"/>
            <a:ext cx="4476750" cy="1785938"/>
          </a:xfrm>
          <a:ln/>
        </p:spPr>
        <p:txBody>
          <a:bodyPr/>
          <a:lstStyle/>
          <a:p>
            <a:r>
              <a:rPr lang="en-US" sz="3600"/>
              <a:t>Patient Preparation</a:t>
            </a:r>
          </a:p>
        </p:txBody>
      </p:sp>
      <p:sp>
        <p:nvSpPr>
          <p:cNvPr id="21506" name="Rectangle 2"/>
          <p:cNvSpPr>
            <a:spLocks noGrp="1" noChangeArrowheads="1"/>
          </p:cNvSpPr>
          <p:nvPr>
            <p:ph type="body" idx="1"/>
          </p:nvPr>
        </p:nvSpPr>
        <p:spPr>
          <a:xfrm>
            <a:off x="3887788" y="1828800"/>
            <a:ext cx="4470400" cy="4394200"/>
          </a:xfrm>
          <a:ln/>
        </p:spPr>
        <p:txBody>
          <a:bodyPr/>
          <a:lstStyle/>
          <a:p>
            <a:pPr marL="39688" indent="0">
              <a:lnSpc>
                <a:spcPct val="80000"/>
              </a:lnSpc>
              <a:spcBef>
                <a:spcPct val="0"/>
              </a:spcBef>
              <a:buFontTx/>
              <a:buNone/>
            </a:pPr>
            <a:r>
              <a:rPr lang="en-US" sz="1600"/>
              <a:t>Bloods…..</a:t>
            </a:r>
          </a:p>
          <a:p>
            <a:pPr marL="39688" indent="0">
              <a:lnSpc>
                <a:spcPct val="80000"/>
              </a:lnSpc>
              <a:spcBef>
                <a:spcPts val="2075"/>
              </a:spcBef>
              <a:buFontTx/>
              <a:buNone/>
            </a:pPr>
            <a:r>
              <a:rPr lang="en-US" sz="1600"/>
              <a:t>Bleeding Risk Assessment</a:t>
            </a:r>
          </a:p>
          <a:p>
            <a:pPr marL="39688" indent="0">
              <a:lnSpc>
                <a:spcPct val="80000"/>
              </a:lnSpc>
              <a:spcBef>
                <a:spcPts val="2075"/>
              </a:spcBef>
              <a:buFontTx/>
              <a:buNone/>
            </a:pPr>
            <a:r>
              <a:rPr lang="en-US" sz="1600"/>
              <a:t>Evidence of coagulopathy</a:t>
            </a:r>
          </a:p>
          <a:p>
            <a:pPr marL="39688" indent="0">
              <a:lnSpc>
                <a:spcPct val="80000"/>
              </a:lnSpc>
              <a:spcBef>
                <a:spcPts val="2075"/>
              </a:spcBef>
              <a:buFontTx/>
              <a:buNone/>
            </a:pPr>
            <a:r>
              <a:rPr lang="en-US" sz="1600"/>
              <a:t>Is the patient on warfarin</a:t>
            </a:r>
          </a:p>
          <a:p>
            <a:pPr marL="496888" lvl="1" indent="0">
              <a:lnSpc>
                <a:spcPct val="80000"/>
              </a:lnSpc>
              <a:spcBef>
                <a:spcPts val="2075"/>
              </a:spcBef>
              <a:buFontTx/>
              <a:buNone/>
            </a:pPr>
            <a:r>
              <a:rPr lang="en-US" sz="1600"/>
              <a:t>FBC – plts &gt;50 x 10</a:t>
            </a:r>
            <a:r>
              <a:rPr lang="en-US" sz="1600" baseline="30000"/>
              <a:t>9</a:t>
            </a:r>
          </a:p>
          <a:p>
            <a:pPr marL="496888" lvl="1" indent="0">
              <a:lnSpc>
                <a:spcPct val="80000"/>
              </a:lnSpc>
              <a:spcBef>
                <a:spcPts val="2075"/>
              </a:spcBef>
              <a:buFontTx/>
              <a:buNone/>
            </a:pPr>
            <a:r>
              <a:rPr lang="en-US" sz="1600"/>
              <a:t>INR - &lt;1.5</a:t>
            </a:r>
          </a:p>
          <a:p>
            <a:pPr marL="496888" lvl="1" indent="0">
              <a:lnSpc>
                <a:spcPct val="80000"/>
              </a:lnSpc>
              <a:spcBef>
                <a:spcPts val="2075"/>
              </a:spcBef>
              <a:buFontTx/>
              <a:buNone/>
            </a:pPr>
            <a:endParaRPr lang="en-US" sz="1600"/>
          </a:p>
          <a:p>
            <a:pPr marL="39688" indent="0">
              <a:lnSpc>
                <a:spcPct val="80000"/>
              </a:lnSpc>
              <a:spcBef>
                <a:spcPts val="2075"/>
              </a:spcBef>
              <a:buFontTx/>
              <a:buNone/>
            </a:pPr>
            <a:r>
              <a:rPr lang="en-US" sz="1600"/>
              <a:t>Hyperkalaemia</a:t>
            </a:r>
          </a:p>
          <a:p>
            <a:pPr marL="496888" lvl="1" indent="0">
              <a:lnSpc>
                <a:spcPct val="80000"/>
              </a:lnSpc>
              <a:spcBef>
                <a:spcPts val="2075"/>
              </a:spcBef>
              <a:buFontTx/>
              <a:buNone/>
            </a:pPr>
            <a:r>
              <a:rPr lang="en-US" sz="1600"/>
              <a:t>K &gt;6.5 – call your medic / anesthetist. Can the patient be dialysed?</a:t>
            </a:r>
          </a:p>
        </p:txBody>
      </p:sp>
      <p:pic>
        <p:nvPicPr>
          <p:cNvPr id="2150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13" y="1049338"/>
            <a:ext cx="326707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696058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162"/>
          </a:xfrm>
        </p:spPr>
        <p:txBody>
          <a:bodyPr>
            <a:normAutofit fontScale="90000"/>
          </a:bodyPr>
          <a:lstStyle/>
          <a:p>
            <a:r>
              <a:rPr lang="en-US" b="1" dirty="0"/>
              <a:t>Technique </a:t>
            </a:r>
            <a:r>
              <a:rPr lang="en-US" dirty="0"/>
              <a:t/>
            </a:r>
            <a:br>
              <a:rPr lang="en-US" dirty="0"/>
            </a:br>
            <a:endParaRPr lang="en-US"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endParaRPr lang="en-US" dirty="0"/>
          </a:p>
          <a:p>
            <a:r>
              <a:rPr lang="en-US" i="1" dirty="0" smtClean="0"/>
              <a:t>Patient </a:t>
            </a:r>
            <a:r>
              <a:rPr lang="en-US" i="1" dirty="0"/>
              <a:t>position </a:t>
            </a:r>
            <a:endParaRPr lang="en-US" dirty="0"/>
          </a:p>
          <a:p>
            <a:r>
              <a:rPr lang="en-US" dirty="0"/>
              <a:t>With the patient lying in the prone position on the fluoroscopic table, a foam pad or non-opaque pillow is placed under the abdomen so that the kidney lies in a fixed posterior position. </a:t>
            </a:r>
            <a:endParaRPr lang="en-US" dirty="0" smtClean="0"/>
          </a:p>
          <a:p>
            <a:r>
              <a:rPr lang="en-US" dirty="0" smtClean="0"/>
              <a:t>An </a:t>
            </a:r>
            <a:r>
              <a:rPr lang="en-US" dirty="0"/>
              <a:t>oblique position with the kidney to be punctured raised is sometimes used. </a:t>
            </a:r>
          </a:p>
          <a:p>
            <a:r>
              <a:rPr lang="en-US" i="1" dirty="0"/>
              <a:t>Identifying the collecting system </a:t>
            </a:r>
            <a:endParaRPr lang="en-US" dirty="0"/>
          </a:p>
          <a:p>
            <a:pPr marL="0" indent="0">
              <a:buNone/>
            </a:pPr>
            <a:r>
              <a:rPr lang="en-US" dirty="0" smtClean="0"/>
              <a:t>Real-time </a:t>
            </a:r>
            <a:r>
              <a:rPr lang="en-US" dirty="0"/>
              <a:t>US may be used to identify the renal pelvis for </a:t>
            </a:r>
            <a:r>
              <a:rPr lang="en-US" dirty="0" err="1"/>
              <a:t>antegrade</a:t>
            </a:r>
            <a:r>
              <a:rPr lang="en-US" dirty="0"/>
              <a:t> pyelography and to determine the plane of </a:t>
            </a:r>
            <a:r>
              <a:rPr lang="en-US" dirty="0" smtClean="0"/>
              <a:t>definitive puncture of the collecting system. </a:t>
            </a:r>
          </a:p>
        </p:txBody>
      </p:sp>
    </p:spTree>
    <p:extLst>
      <p:ext uri="{BB962C8B-B14F-4D97-AF65-F5344CB8AC3E}">
        <p14:creationId xmlns:p14="http://schemas.microsoft.com/office/powerpoint/2010/main" val="273681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3886200" y="0"/>
            <a:ext cx="4476750" cy="1052513"/>
          </a:xfrm>
          <a:ln/>
        </p:spPr>
        <p:txBody>
          <a:bodyPr/>
          <a:lstStyle/>
          <a:p>
            <a:r>
              <a:rPr lang="en-US" sz="3600"/>
              <a:t>Where to Puncture?</a:t>
            </a:r>
          </a:p>
        </p:txBody>
      </p:sp>
      <p:sp>
        <p:nvSpPr>
          <p:cNvPr id="29698" name="Rectangle 2"/>
          <p:cNvSpPr>
            <a:spLocks noGrp="1" noChangeArrowheads="1"/>
          </p:cNvSpPr>
          <p:nvPr>
            <p:ph type="body" idx="1"/>
          </p:nvPr>
        </p:nvSpPr>
        <p:spPr>
          <a:xfrm>
            <a:off x="3886200" y="1287463"/>
            <a:ext cx="4475163" cy="5570537"/>
          </a:xfrm>
          <a:ln/>
        </p:spPr>
        <p:txBody>
          <a:bodyPr/>
          <a:lstStyle/>
          <a:p>
            <a:pPr marL="39688" indent="0">
              <a:lnSpc>
                <a:spcPct val="80000"/>
              </a:lnSpc>
              <a:spcBef>
                <a:spcPct val="0"/>
              </a:spcBef>
              <a:buFontTx/>
              <a:buNone/>
            </a:pPr>
            <a:r>
              <a:rPr lang="en-US" sz="1700"/>
              <a:t>Considerations:</a:t>
            </a:r>
          </a:p>
          <a:p>
            <a:pPr marL="496888" lvl="1" indent="0">
              <a:lnSpc>
                <a:spcPct val="80000"/>
              </a:lnSpc>
              <a:spcBef>
                <a:spcPts val="1613"/>
              </a:spcBef>
              <a:buClr>
                <a:srgbClr val="FFFFFF"/>
              </a:buClr>
              <a:buSzPct val="100000"/>
              <a:buFont typeface="Arial" charset="0"/>
              <a:buChar char="•"/>
            </a:pPr>
            <a:endParaRPr lang="en-US" sz="1700"/>
          </a:p>
          <a:p>
            <a:pPr marL="496888" lvl="1" indent="0">
              <a:lnSpc>
                <a:spcPct val="80000"/>
              </a:lnSpc>
              <a:spcBef>
                <a:spcPts val="1613"/>
              </a:spcBef>
              <a:buClr>
                <a:srgbClr val="FFFFFF"/>
              </a:buClr>
              <a:buSzPct val="100000"/>
              <a:buFont typeface="Arial" charset="0"/>
              <a:buChar char="•"/>
            </a:pPr>
            <a:r>
              <a:rPr lang="en-US" sz="1700"/>
              <a:t>Anatomy – Where am I least likely to cause significant complications </a:t>
            </a:r>
          </a:p>
          <a:p>
            <a:pPr marL="954088" lvl="2" indent="0">
              <a:lnSpc>
                <a:spcPct val="80000"/>
              </a:lnSpc>
              <a:spcBef>
                <a:spcPts val="1613"/>
              </a:spcBef>
              <a:buClr>
                <a:srgbClr val="FFFFFF"/>
              </a:buClr>
              <a:buSzPct val="100000"/>
              <a:buFont typeface="Arial" charset="0"/>
              <a:buChar char="•"/>
            </a:pPr>
            <a:r>
              <a:rPr lang="en-US" sz="1700"/>
              <a:t>Bleeding</a:t>
            </a:r>
          </a:p>
          <a:p>
            <a:pPr marL="954088" lvl="2" indent="0">
              <a:lnSpc>
                <a:spcPct val="80000"/>
              </a:lnSpc>
              <a:spcBef>
                <a:spcPts val="1613"/>
              </a:spcBef>
              <a:buClr>
                <a:srgbClr val="FFFFFF"/>
              </a:buClr>
              <a:buSzPct val="100000"/>
              <a:buFont typeface="Arial" charset="0"/>
              <a:buChar char="•"/>
            </a:pPr>
            <a:r>
              <a:rPr lang="en-US" sz="1700"/>
              <a:t>Perforation</a:t>
            </a:r>
          </a:p>
          <a:p>
            <a:pPr marL="954088" lvl="2" indent="0">
              <a:lnSpc>
                <a:spcPct val="80000"/>
              </a:lnSpc>
              <a:spcBef>
                <a:spcPts val="1613"/>
              </a:spcBef>
              <a:buClr>
                <a:srgbClr val="FFFFFF"/>
              </a:buClr>
              <a:buSzPct val="100000"/>
              <a:buFont typeface="Arial" charset="0"/>
              <a:buChar char="•"/>
            </a:pPr>
            <a:r>
              <a:rPr lang="en-US" sz="1700"/>
              <a:t>Pneumothorax</a:t>
            </a:r>
          </a:p>
          <a:p>
            <a:pPr marL="954088" lvl="2" indent="0">
              <a:lnSpc>
                <a:spcPct val="80000"/>
              </a:lnSpc>
              <a:spcBef>
                <a:spcPts val="1613"/>
              </a:spcBef>
              <a:buClr>
                <a:srgbClr val="FFFFFF"/>
              </a:buClr>
              <a:buSzPct val="100000"/>
              <a:buFont typeface="Arial" charset="0"/>
              <a:buChar char="•"/>
            </a:pPr>
            <a:endParaRPr lang="en-US" sz="1700"/>
          </a:p>
          <a:p>
            <a:pPr marL="496888" lvl="1" indent="0">
              <a:lnSpc>
                <a:spcPct val="80000"/>
              </a:lnSpc>
              <a:spcBef>
                <a:spcPts val="1613"/>
              </a:spcBef>
              <a:buClr>
                <a:srgbClr val="FFFFFF"/>
              </a:buClr>
              <a:buSzPct val="100000"/>
              <a:buFont typeface="Arial" charset="0"/>
              <a:buChar char="•"/>
            </a:pPr>
            <a:r>
              <a:rPr lang="en-US" sz="1700"/>
              <a:t>Next intervention</a:t>
            </a:r>
          </a:p>
          <a:p>
            <a:pPr marL="954088" lvl="2" indent="0">
              <a:lnSpc>
                <a:spcPct val="80000"/>
              </a:lnSpc>
              <a:spcBef>
                <a:spcPts val="1613"/>
              </a:spcBef>
              <a:buClr>
                <a:srgbClr val="FFFFFF"/>
              </a:buClr>
              <a:buSzPct val="100000"/>
              <a:buFont typeface="Arial" charset="0"/>
              <a:buChar char="•"/>
            </a:pPr>
            <a:r>
              <a:rPr lang="en-US" sz="1700"/>
              <a:t>Simple nephrostomy</a:t>
            </a:r>
          </a:p>
          <a:p>
            <a:pPr marL="954088" lvl="2" indent="0">
              <a:lnSpc>
                <a:spcPct val="80000"/>
              </a:lnSpc>
              <a:spcBef>
                <a:spcPts val="1613"/>
              </a:spcBef>
              <a:buClr>
                <a:srgbClr val="FFFFFF"/>
              </a:buClr>
              <a:buSzPct val="100000"/>
              <a:buFont typeface="Arial" charset="0"/>
              <a:buChar char="•"/>
            </a:pPr>
            <a:r>
              <a:rPr lang="en-US" sz="1700"/>
              <a:t>Ureteral intervention</a:t>
            </a:r>
          </a:p>
          <a:p>
            <a:pPr marL="496888" lvl="1" indent="0">
              <a:lnSpc>
                <a:spcPct val="80000"/>
              </a:lnSpc>
              <a:spcBef>
                <a:spcPts val="1613"/>
              </a:spcBef>
              <a:buClr>
                <a:srgbClr val="FFFFFF"/>
              </a:buClr>
              <a:buSzPct val="100000"/>
              <a:buFont typeface="Arial" charset="0"/>
              <a:buChar char="•"/>
            </a:pPr>
            <a:endParaRPr lang="en-US" sz="1700"/>
          </a:p>
          <a:p>
            <a:pPr marL="496888" lvl="1" indent="0">
              <a:lnSpc>
                <a:spcPct val="80000"/>
              </a:lnSpc>
              <a:spcBef>
                <a:spcPts val="1613"/>
              </a:spcBef>
              <a:buClr>
                <a:srgbClr val="FFFFFF"/>
              </a:buClr>
              <a:buSzPct val="100000"/>
              <a:buFont typeface="Arial" charset="0"/>
              <a:buChar char="•"/>
            </a:pPr>
            <a:r>
              <a:rPr lang="en-US" sz="1700"/>
              <a:t>Patient comfort</a:t>
            </a:r>
          </a:p>
          <a:p>
            <a:pPr marL="39688" indent="0">
              <a:lnSpc>
                <a:spcPct val="80000"/>
              </a:lnSpc>
              <a:spcBef>
                <a:spcPts val="1613"/>
              </a:spcBef>
              <a:buFontTx/>
              <a:buNone/>
            </a:pPr>
            <a:r>
              <a:rPr lang="en-US" sz="600"/>
              <a:t>	</a:t>
            </a:r>
          </a:p>
        </p:txBody>
      </p:sp>
      <p:pic>
        <p:nvPicPr>
          <p:cNvPr id="29699"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6513"/>
            <a:ext cx="3352800" cy="655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4044933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779463" y="-4763"/>
            <a:ext cx="7583487" cy="1042988"/>
          </a:xfrm>
          <a:ln/>
        </p:spPr>
        <p:txBody>
          <a:bodyPr/>
          <a:lstStyle/>
          <a:p>
            <a:pPr algn="l"/>
            <a:r>
              <a:rPr lang="en-US"/>
              <a:t>Bleeding</a:t>
            </a:r>
          </a:p>
        </p:txBody>
      </p:sp>
      <p:pic>
        <p:nvPicPr>
          <p:cNvPr id="3072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950" y="4876800"/>
            <a:ext cx="2676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
        <p:nvSpPr>
          <p:cNvPr id="30723" name="Rectangle 3"/>
          <p:cNvSpPr>
            <a:spLocks noGrp="1" noChangeArrowheads="1"/>
          </p:cNvSpPr>
          <p:nvPr>
            <p:ph type="body" idx="1"/>
          </p:nvPr>
        </p:nvSpPr>
        <p:spPr>
          <a:xfrm>
            <a:off x="779463" y="1147763"/>
            <a:ext cx="3657600" cy="3594100"/>
          </a:xfrm>
          <a:ln/>
        </p:spPr>
        <p:txBody>
          <a:bodyPr/>
          <a:lstStyle/>
          <a:p>
            <a:pPr marL="322263" indent="-282575">
              <a:spcBef>
                <a:spcPct val="0"/>
              </a:spcBef>
              <a:buClr>
                <a:srgbClr val="FFFFFF"/>
              </a:buClr>
              <a:buSzPct val="100000"/>
              <a:buFont typeface="Wingdings 2" charset="2"/>
              <a:buChar char=""/>
            </a:pPr>
            <a:r>
              <a:rPr lang="en-US" sz="1900"/>
              <a:t>Renal artery divides into anterior an posterior branches</a:t>
            </a:r>
          </a:p>
          <a:p>
            <a:pPr marL="322263" indent="-282575">
              <a:spcBef>
                <a:spcPts val="2025"/>
              </a:spcBef>
              <a:buClr>
                <a:srgbClr val="FFFFFF"/>
              </a:buClr>
              <a:buSzPct val="100000"/>
              <a:buFont typeface="Wingdings 2" charset="2"/>
              <a:buChar char=""/>
            </a:pPr>
            <a:r>
              <a:rPr lang="en-US" sz="1900"/>
              <a:t>Posterior branch supplies 30% of the kidney</a:t>
            </a:r>
          </a:p>
          <a:p>
            <a:pPr marL="322263" indent="-282575">
              <a:spcBef>
                <a:spcPts val="2025"/>
              </a:spcBef>
              <a:buClr>
                <a:srgbClr val="FFFFFF"/>
              </a:buClr>
              <a:buSzPct val="100000"/>
              <a:buFont typeface="Wingdings 2" charset="2"/>
              <a:buChar char=""/>
            </a:pPr>
            <a:r>
              <a:rPr lang="en-US" sz="1900"/>
              <a:t>Brodel’s Line divides the area between the anterior and posterior division</a:t>
            </a:r>
          </a:p>
          <a:p>
            <a:pPr marL="617538" lvl="1" indent="-295275">
              <a:spcBef>
                <a:spcPts val="2025"/>
              </a:spcBef>
              <a:buClr>
                <a:srgbClr val="FFFFFF"/>
              </a:buClr>
              <a:buSzPct val="100000"/>
              <a:buFont typeface="Wingdings 2" charset="2"/>
              <a:buChar char=""/>
            </a:pPr>
            <a:r>
              <a:rPr lang="en-US" sz="1700"/>
              <a:t>RELATIVELY AVASCULAR</a:t>
            </a:r>
          </a:p>
        </p:txBody>
      </p:sp>
      <p:pic>
        <p:nvPicPr>
          <p:cNvPr id="3072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613" y="427038"/>
            <a:ext cx="3462337"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30725"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900" y="3552825"/>
            <a:ext cx="2852738"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30726"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7988" y="625475"/>
            <a:ext cx="32131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3269479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3030528" presetClass="entr" presetSubtype="135482408" fill="hold" nodeType="clickEffect">
                                  <p:stCondLst>
                                    <p:cond delay="0"/>
                                  </p:stCondLst>
                                  <p:childTnLst>
                                    <p:set>
                                      <p:cBhvr>
                                        <p:cTn id="6" dur="1" fill="hold">
                                          <p:stCondLst>
                                            <p:cond delay="499"/>
                                          </p:stCondLst>
                                        </p:cTn>
                                        <p:tgtEl>
                                          <p:spTgt spid="30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779463" y="-22225"/>
            <a:ext cx="7581900" cy="1714500"/>
          </a:xfrm>
          <a:ln/>
        </p:spPr>
        <p:txBody>
          <a:bodyPr/>
          <a:lstStyle/>
          <a:p>
            <a:r>
              <a:rPr lang="en-US"/>
              <a:t>Other anatomical considerations</a:t>
            </a:r>
          </a:p>
        </p:txBody>
      </p:sp>
      <p:sp>
        <p:nvSpPr>
          <p:cNvPr id="31746" name="Rectangle 2"/>
          <p:cNvSpPr>
            <a:spLocks noGrp="1" noChangeArrowheads="1"/>
          </p:cNvSpPr>
          <p:nvPr>
            <p:ph type="body" idx="1"/>
          </p:nvPr>
        </p:nvSpPr>
        <p:spPr>
          <a:xfrm>
            <a:off x="779463" y="1441450"/>
            <a:ext cx="3657600" cy="2590800"/>
          </a:xfrm>
          <a:ln/>
        </p:spPr>
        <p:txBody>
          <a:bodyPr/>
          <a:lstStyle/>
          <a:p>
            <a:pPr marL="617538" lvl="1" indent="-295275">
              <a:buFontTx/>
              <a:buNone/>
            </a:pPr>
            <a:r>
              <a:rPr lang="en-US" sz="1800"/>
              <a:t>BOWEL</a:t>
            </a:r>
          </a:p>
        </p:txBody>
      </p:sp>
      <p:sp>
        <p:nvSpPr>
          <p:cNvPr id="31747" name="Rectangle 3"/>
          <p:cNvSpPr>
            <a:spLocks/>
          </p:cNvSpPr>
          <p:nvPr/>
        </p:nvSpPr>
        <p:spPr bwMode="auto">
          <a:xfrm>
            <a:off x="4687888" y="1841500"/>
            <a:ext cx="367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322263" algn="r">
              <a:spcBef>
                <a:spcPts val="2000"/>
              </a:spcBef>
            </a:pPr>
            <a:r>
              <a:rPr lang="en-US" sz="2000">
                <a:solidFill>
                  <a:schemeClr val="tx1"/>
                </a:solidFill>
                <a:latin typeface="Trebuchet MS" charset="0"/>
                <a:ea typeface="Trebuchet MS" charset="0"/>
                <a:cs typeface="Trebuchet MS" charset="0"/>
                <a:sym typeface="Trebuchet MS" charset="0"/>
              </a:rPr>
              <a:t>LUNG</a:t>
            </a:r>
          </a:p>
        </p:txBody>
      </p:sp>
      <p:pic>
        <p:nvPicPr>
          <p:cNvPr id="31748"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 y="1828800"/>
            <a:ext cx="3308350"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31749"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0600" y="2744788"/>
            <a:ext cx="5330825"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3166817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274638"/>
            <a:ext cx="4419600" cy="1143000"/>
          </a:xfrm>
        </p:spPr>
        <p:txBody>
          <a:bodyPr>
            <a:normAutofit fontScale="90000"/>
          </a:bodyPr>
          <a:lstStyle/>
          <a:p>
            <a:r>
              <a:rPr lang="en-US" dirty="0"/>
              <a:t/>
            </a:r>
            <a:br>
              <a:rPr lang="en-US" dirty="0"/>
            </a:br>
            <a:r>
              <a:rPr lang="en-US" i="1" dirty="0"/>
              <a:t>Site/plane of puncture </a:t>
            </a:r>
            <a:r>
              <a:rPr lang="en-US" dirty="0"/>
              <a:t/>
            </a:r>
            <a:br>
              <a:rPr lang="en-US" dirty="0"/>
            </a:br>
            <a:endParaRPr lang="en-US" dirty="0"/>
          </a:p>
        </p:txBody>
      </p:sp>
      <p:sp>
        <p:nvSpPr>
          <p:cNvPr id="3" name="Content Placeholder 2"/>
          <p:cNvSpPr>
            <a:spLocks noGrp="1"/>
          </p:cNvSpPr>
          <p:nvPr>
            <p:ph idx="1"/>
          </p:nvPr>
        </p:nvSpPr>
        <p:spPr>
          <a:xfrm>
            <a:off x="609600" y="2032001"/>
            <a:ext cx="8229600" cy="4525963"/>
          </a:xfrm>
        </p:spPr>
        <p:txBody>
          <a:bodyPr>
            <a:normAutofit lnSpcReduction="10000"/>
          </a:bodyPr>
          <a:lstStyle/>
          <a:p>
            <a:r>
              <a:rPr lang="en-US" dirty="0" smtClean="0"/>
              <a:t>A </a:t>
            </a:r>
            <a:r>
              <a:rPr lang="en-US" dirty="0"/>
              <a:t>point on the posterior axillary line is chosen below the twelfth rib. </a:t>
            </a:r>
            <a:endParaRPr lang="en-US" dirty="0" smtClean="0"/>
          </a:p>
          <a:p>
            <a:r>
              <a:rPr lang="en-US" dirty="0" smtClean="0"/>
              <a:t>Having </a:t>
            </a:r>
            <a:r>
              <a:rPr lang="en-US" dirty="0"/>
              <a:t>identified the mid/lower pole calyces with contrast/US, the plane of puncture is determined</a:t>
            </a:r>
            <a:r>
              <a:rPr lang="en-US" dirty="0" smtClean="0"/>
              <a:t>.</a:t>
            </a:r>
          </a:p>
          <a:p>
            <a:r>
              <a:rPr lang="en-US" dirty="0" smtClean="0"/>
              <a:t>The </a:t>
            </a:r>
            <a:r>
              <a:rPr lang="en-US" dirty="0"/>
              <a:t>drainage catheter is also more comfortable for the patient in this plane, and is less likely to be kinked when he/she lies supine. </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837" t="24767" r="40158" b="31751"/>
          <a:stretch/>
        </p:blipFill>
        <p:spPr bwMode="auto">
          <a:xfrm>
            <a:off x="152400" y="25400"/>
            <a:ext cx="3632200" cy="200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9072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ln/>
        </p:spPr>
        <p:txBody>
          <a:bodyPr/>
          <a:lstStyle/>
          <a:p>
            <a:endParaRPr lang="en-US"/>
          </a:p>
        </p:txBody>
      </p:sp>
      <p:sp>
        <p:nvSpPr>
          <p:cNvPr id="32770" name="Rectangle 2"/>
          <p:cNvSpPr>
            <a:spLocks noGrp="1" noChangeArrowheads="1"/>
          </p:cNvSpPr>
          <p:nvPr>
            <p:ph type="body" idx="1"/>
          </p:nvPr>
        </p:nvSpPr>
        <p:spPr>
          <a:xfrm>
            <a:off x="4711700" y="1828800"/>
            <a:ext cx="4013200" cy="4673600"/>
          </a:xfrm>
          <a:ln/>
        </p:spPr>
        <p:txBody>
          <a:bodyPr/>
          <a:lstStyle/>
          <a:p>
            <a:pPr marL="322263" indent="-282575">
              <a:spcBef>
                <a:spcPct val="0"/>
              </a:spcBef>
              <a:buClr>
                <a:srgbClr val="FFFFFF"/>
              </a:buClr>
              <a:buSzPct val="100000"/>
              <a:buFont typeface="Wingdings 2" charset="2"/>
              <a:buChar char=""/>
            </a:pPr>
            <a:r>
              <a:rPr lang="en-US" sz="1700"/>
              <a:t>Upper pole Puncture</a:t>
            </a:r>
          </a:p>
          <a:p>
            <a:pPr marL="617538" lvl="1" indent="-295275">
              <a:spcBef>
                <a:spcPts val="1950"/>
              </a:spcBef>
              <a:buClr>
                <a:srgbClr val="FFFFFF"/>
              </a:buClr>
              <a:buSzPct val="100000"/>
              <a:buFont typeface="Wingdings 2" charset="2"/>
              <a:buChar char=""/>
            </a:pPr>
            <a:r>
              <a:rPr lang="en-US" sz="1500"/>
              <a:t>May be easier for stenting but risks pleural transgression</a:t>
            </a:r>
          </a:p>
          <a:p>
            <a:pPr marL="617538" lvl="1" indent="-295275">
              <a:spcBef>
                <a:spcPts val="1950"/>
              </a:spcBef>
              <a:buClr>
                <a:srgbClr val="FFFFFF"/>
              </a:buClr>
              <a:buSzPct val="100000"/>
              <a:buFont typeface="Wingdings 2" charset="2"/>
              <a:buChar char=""/>
            </a:pPr>
            <a:endParaRPr lang="en-US" sz="1500"/>
          </a:p>
          <a:p>
            <a:pPr marL="322263" indent="-282575">
              <a:spcBef>
                <a:spcPts val="1950"/>
              </a:spcBef>
              <a:buClr>
                <a:srgbClr val="FFFFFF"/>
              </a:buClr>
              <a:buSzPct val="100000"/>
              <a:buFont typeface="Wingdings 2" charset="2"/>
              <a:buChar char=""/>
            </a:pPr>
            <a:r>
              <a:rPr lang="en-US" sz="1700"/>
              <a:t>Interpolar region	</a:t>
            </a:r>
          </a:p>
          <a:p>
            <a:pPr marL="617538" lvl="1" indent="-295275">
              <a:spcBef>
                <a:spcPts val="1950"/>
              </a:spcBef>
              <a:buClr>
                <a:srgbClr val="FFFFFF"/>
              </a:buClr>
              <a:buSzPct val="100000"/>
              <a:buFont typeface="Wingdings 2" charset="2"/>
              <a:buChar char=""/>
            </a:pPr>
            <a:r>
              <a:rPr lang="en-US" sz="1500"/>
              <a:t>Reasonably safe, good for antegrade ureteric work</a:t>
            </a:r>
          </a:p>
          <a:p>
            <a:pPr marL="617538" lvl="1" indent="-295275">
              <a:spcBef>
                <a:spcPts val="1950"/>
              </a:spcBef>
              <a:buClr>
                <a:srgbClr val="FFFFFF"/>
              </a:buClr>
              <a:buSzPct val="100000"/>
              <a:buFont typeface="Wingdings 2" charset="2"/>
              <a:buChar char=""/>
            </a:pPr>
            <a:endParaRPr lang="en-US" sz="1500"/>
          </a:p>
          <a:p>
            <a:pPr marL="322263" indent="-282575">
              <a:spcBef>
                <a:spcPts val="1950"/>
              </a:spcBef>
              <a:buClr>
                <a:srgbClr val="FFFFFF"/>
              </a:buClr>
              <a:buSzPct val="100000"/>
              <a:buFont typeface="Wingdings 2" charset="2"/>
              <a:buChar char=""/>
            </a:pPr>
            <a:r>
              <a:rPr lang="en-US" sz="1700"/>
              <a:t>Lower pole</a:t>
            </a:r>
          </a:p>
          <a:p>
            <a:pPr marL="617538" lvl="1" indent="-295275">
              <a:spcBef>
                <a:spcPts val="1950"/>
              </a:spcBef>
              <a:buClr>
                <a:srgbClr val="FFFFFF"/>
              </a:buClr>
              <a:buSzPct val="100000"/>
              <a:buFont typeface="Wingdings 2" charset="2"/>
              <a:buChar char=""/>
            </a:pPr>
            <a:r>
              <a:rPr lang="en-US" sz="1500"/>
              <a:t>Safe. Simple for nephrostomy, may be harder for ureteric access</a:t>
            </a:r>
          </a:p>
        </p:txBody>
      </p:sp>
      <p:pic>
        <p:nvPicPr>
          <p:cNvPr id="3277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50" y="1828800"/>
            <a:ext cx="3170238"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482291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868362"/>
          </a:xfrm>
        </p:spPr>
        <p:txBody>
          <a:bodyPr>
            <a:normAutofit/>
          </a:bodyPr>
          <a:lstStyle/>
          <a:p>
            <a:r>
              <a:rPr lang="en-US" sz="3200" b="1" dirty="0"/>
              <a:t>Techniques of puncture, catheterization</a:t>
            </a:r>
          </a:p>
        </p:txBody>
      </p:sp>
      <p:sp>
        <p:nvSpPr>
          <p:cNvPr id="3" name="Content Placeholder 2"/>
          <p:cNvSpPr>
            <a:spLocks noGrp="1"/>
          </p:cNvSpPr>
          <p:nvPr>
            <p:ph idx="1"/>
          </p:nvPr>
        </p:nvSpPr>
        <p:spPr>
          <a:xfrm>
            <a:off x="228600" y="1219200"/>
            <a:ext cx="8458200" cy="5334000"/>
          </a:xfrm>
        </p:spPr>
        <p:txBody>
          <a:bodyPr>
            <a:normAutofit fontScale="70000" lnSpcReduction="20000"/>
          </a:bodyPr>
          <a:lstStyle/>
          <a:p>
            <a:endParaRPr lang="en-US" dirty="0"/>
          </a:p>
          <a:p>
            <a:r>
              <a:rPr lang="en-US" i="1" dirty="0" smtClean="0"/>
              <a:t> </a:t>
            </a:r>
            <a:r>
              <a:rPr lang="en-US" dirty="0" smtClean="0"/>
              <a:t>The </a:t>
            </a:r>
            <a:r>
              <a:rPr lang="en-US" dirty="0"/>
              <a:t>skin and soft tissues are infiltrated with local </a:t>
            </a:r>
            <a:r>
              <a:rPr lang="en-US" dirty="0" err="1"/>
              <a:t>anaesthetic</a:t>
            </a:r>
            <a:r>
              <a:rPr lang="en-US" dirty="0"/>
              <a:t> using a spinal needle. Puncture may then be made using one of the following systems (depending on preference): </a:t>
            </a:r>
          </a:p>
          <a:p>
            <a:pPr lvl="1"/>
            <a:r>
              <a:rPr lang="en-US" dirty="0" smtClean="0"/>
              <a:t>An </a:t>
            </a:r>
            <a:r>
              <a:rPr lang="en-US" dirty="0"/>
              <a:t>18-G sheathed needle, a cyst puncture or a </a:t>
            </a:r>
            <a:r>
              <a:rPr lang="en-US" dirty="0" err="1"/>
              <a:t>Longdwell</a:t>
            </a:r>
            <a:r>
              <a:rPr lang="en-US" dirty="0"/>
              <a:t> needle, in conjunction with the </a:t>
            </a:r>
            <a:r>
              <a:rPr lang="en-US" dirty="0" err="1"/>
              <a:t>Seldinger</a:t>
            </a:r>
            <a:r>
              <a:rPr lang="en-US" dirty="0"/>
              <a:t> technique for catheterization. </a:t>
            </a:r>
            <a:endParaRPr lang="en-US" dirty="0" smtClean="0"/>
          </a:p>
          <a:p>
            <a:pPr lvl="1"/>
            <a:r>
              <a:rPr lang="en-US" dirty="0" smtClean="0"/>
              <a:t>Upon </a:t>
            </a:r>
            <a:r>
              <a:rPr lang="en-US" dirty="0"/>
              <a:t>successful puncture a J guide-wire is inserted and coiled within the collecting system; the sheath is then pushed over the wire, which is exchanged for a more rigid </a:t>
            </a:r>
            <a:r>
              <a:rPr lang="en-US" dirty="0" err="1"/>
              <a:t>Lunderquist</a:t>
            </a:r>
            <a:r>
              <a:rPr lang="en-US" dirty="0"/>
              <a:t> wire. If possible the guide-wire is manipulated into the ureter. </a:t>
            </a:r>
            <a:endParaRPr lang="en-US" dirty="0" smtClean="0"/>
          </a:p>
          <a:p>
            <a:pPr lvl="1"/>
            <a:r>
              <a:rPr lang="en-US" dirty="0" smtClean="0"/>
              <a:t>Dilatation </a:t>
            </a:r>
            <a:r>
              <a:rPr lang="en-US" dirty="0"/>
              <a:t>is then performed to 1-F greater than the size of the drainage catheter, which is then inserted. During all manipulation, care must be taken not to kink the guide-wire within the soft tissues. </a:t>
            </a:r>
            <a:endParaRPr lang="en-US" dirty="0" smtClean="0"/>
          </a:p>
          <a:p>
            <a:pPr lvl="1"/>
            <a:r>
              <a:rPr lang="en-US" dirty="0" smtClean="0"/>
              <a:t>A </a:t>
            </a:r>
            <a:r>
              <a:rPr lang="en-US" dirty="0"/>
              <a:t>substantial amount of guide-wire should be maintained within the collecting system so that position is not lost and if kinking does occur, then the kinked portion of the wire can be withdrawn outside the skin. </a:t>
            </a:r>
          </a:p>
          <a:p>
            <a:r>
              <a:rPr lang="en-US" dirty="0" smtClean="0"/>
              <a:t>Having </a:t>
            </a:r>
            <a:r>
              <a:rPr lang="en-US" dirty="0"/>
              <a:t>successfully introduced a catheter, the latter is securely fixed to the skin and drainage commenced. </a:t>
            </a:r>
          </a:p>
        </p:txBody>
      </p:sp>
    </p:spTree>
    <p:extLst>
      <p:ext uri="{BB962C8B-B14F-4D97-AF65-F5344CB8AC3E}">
        <p14:creationId xmlns:p14="http://schemas.microsoft.com/office/powerpoint/2010/main" val="2138913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ln/>
        </p:spPr>
        <p:txBody>
          <a:bodyPr/>
          <a:lstStyle/>
          <a:p>
            <a:r>
              <a:rPr lang="en-US"/>
              <a:t>Single Stick Technique</a:t>
            </a:r>
          </a:p>
        </p:txBody>
      </p:sp>
      <p:pic>
        <p:nvPicPr>
          <p:cNvPr id="3891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3" y="1676400"/>
            <a:ext cx="87503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426861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779463" y="-50800"/>
            <a:ext cx="7583487" cy="1044575"/>
          </a:xfrm>
          <a:ln/>
        </p:spPr>
        <p:txBody>
          <a:bodyPr/>
          <a:lstStyle/>
          <a:p>
            <a:r>
              <a:rPr lang="en-US" dirty="0" smtClean="0"/>
              <a:t>Complications</a:t>
            </a:r>
            <a:endParaRPr lang="en-US" dirty="0"/>
          </a:p>
        </p:txBody>
      </p:sp>
      <p:sp>
        <p:nvSpPr>
          <p:cNvPr id="26626" name="Rectangle 2"/>
          <p:cNvSpPr>
            <a:spLocks noGrp="1" noChangeArrowheads="1"/>
          </p:cNvSpPr>
          <p:nvPr>
            <p:ph type="body" idx="1"/>
          </p:nvPr>
        </p:nvSpPr>
        <p:spPr>
          <a:xfrm>
            <a:off x="779463" y="993775"/>
            <a:ext cx="3657600" cy="1235075"/>
          </a:xfrm>
          <a:ln/>
        </p:spPr>
        <p:txBody>
          <a:bodyPr anchor="b"/>
          <a:lstStyle/>
          <a:p>
            <a:pPr marL="39688" indent="0" algn="ctr">
              <a:lnSpc>
                <a:spcPts val="3000"/>
              </a:lnSpc>
              <a:spcBef>
                <a:spcPct val="0"/>
              </a:spcBef>
              <a:buFontTx/>
              <a:buNone/>
            </a:pPr>
            <a:r>
              <a:rPr lang="en-US" sz="2800"/>
              <a:t>Major (&lt;5%)</a:t>
            </a:r>
          </a:p>
        </p:txBody>
      </p:sp>
      <p:sp>
        <p:nvSpPr>
          <p:cNvPr id="26627" name="Rectangle 3"/>
          <p:cNvSpPr>
            <a:spLocks/>
          </p:cNvSpPr>
          <p:nvPr/>
        </p:nvSpPr>
        <p:spPr bwMode="auto">
          <a:xfrm>
            <a:off x="779463" y="2376488"/>
            <a:ext cx="36703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marL="322263" indent="-282575" algn="l">
              <a:lnSpc>
                <a:spcPct val="90000"/>
              </a:lnSpc>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Septic Shock			1-3% ( &lt;10% if 		</a:t>
            </a:r>
            <a:r>
              <a:rPr lang="en-US" sz="2000" dirty="0" err="1">
                <a:solidFill>
                  <a:schemeClr val="tx1"/>
                </a:solidFill>
                <a:latin typeface="Trebuchet MS" charset="0"/>
                <a:ea typeface="Trebuchet MS" charset="0"/>
                <a:cs typeface="Trebuchet MS" charset="0"/>
                <a:sym typeface="Trebuchet MS" charset="0"/>
              </a:rPr>
              <a:t>pyonephrosis</a:t>
            </a:r>
            <a:r>
              <a:rPr lang="en-US" sz="2000" dirty="0">
                <a:solidFill>
                  <a:schemeClr val="tx1"/>
                </a:solidFill>
                <a:latin typeface="Trebuchet MS" charset="0"/>
                <a:ea typeface="Trebuchet MS" charset="0"/>
                <a:cs typeface="Trebuchet MS" charset="0"/>
                <a:sym typeface="Trebuchet MS" charset="0"/>
              </a:rPr>
              <a:t>)</a:t>
            </a:r>
          </a:p>
          <a:p>
            <a:pPr marL="322263" indent="-282575" algn="l">
              <a:lnSpc>
                <a:spcPct val="90000"/>
              </a:lnSpc>
              <a:spcBef>
                <a:spcPts val="2000"/>
              </a:spcBef>
              <a:buClr>
                <a:srgbClr val="FFFFFF"/>
              </a:buClr>
              <a:buSzPct val="100000"/>
              <a:buFont typeface="Wingdings 2" charset="2"/>
              <a:buChar char=""/>
            </a:pPr>
            <a:r>
              <a:rPr lang="en-US" sz="2000" dirty="0" err="1">
                <a:solidFill>
                  <a:schemeClr val="tx1"/>
                </a:solidFill>
                <a:latin typeface="Trebuchet MS" charset="0"/>
                <a:ea typeface="Trebuchet MS" charset="0"/>
                <a:cs typeface="Trebuchet MS" charset="0"/>
                <a:sym typeface="Trebuchet MS" charset="0"/>
              </a:rPr>
              <a:t>Haemorrhage</a:t>
            </a:r>
            <a:endParaRPr lang="en-US" sz="2000" dirty="0">
              <a:solidFill>
                <a:schemeClr val="tx1"/>
              </a:solidFill>
              <a:latin typeface="Trebuchet MS" charset="0"/>
              <a:ea typeface="Trebuchet MS" charset="0"/>
              <a:cs typeface="Trebuchet MS" charset="0"/>
              <a:sym typeface="Trebuchet MS" charset="0"/>
            </a:endParaRPr>
          </a:p>
          <a:p>
            <a:pPr marL="322263" indent="-282575" algn="l">
              <a:lnSpc>
                <a:spcPct val="90000"/>
              </a:lnSpc>
              <a:spcBef>
                <a:spcPts val="600"/>
              </a:spcBef>
              <a:buClr>
                <a:srgbClr val="FFFFFF"/>
              </a:buClr>
              <a:buSzPct val="100000"/>
              <a:buFont typeface="Wingdings 2" charset="2"/>
              <a:buChar char=""/>
            </a:pPr>
            <a:r>
              <a:rPr lang="en-US" sz="1800" dirty="0">
                <a:solidFill>
                  <a:schemeClr val="tx1"/>
                </a:solidFill>
                <a:latin typeface="Trebuchet MS" charset="0"/>
                <a:ea typeface="Trebuchet MS" charset="0"/>
                <a:cs typeface="Trebuchet MS" charset="0"/>
                <a:sym typeface="Trebuchet MS" charset="0"/>
              </a:rPr>
              <a:t>1-4%</a:t>
            </a:r>
          </a:p>
          <a:p>
            <a:pPr marL="322263" indent="-282575" algn="l">
              <a:lnSpc>
                <a:spcPct val="90000"/>
              </a:lnSpc>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Bowel Transgression</a:t>
            </a:r>
          </a:p>
          <a:p>
            <a:pPr marL="322263" indent="-282575" algn="l">
              <a:lnSpc>
                <a:spcPct val="90000"/>
              </a:lnSpc>
              <a:spcBef>
                <a:spcPts val="600"/>
              </a:spcBef>
              <a:buClr>
                <a:srgbClr val="FFFFFF"/>
              </a:buClr>
              <a:buSzPct val="100000"/>
              <a:buFont typeface="Wingdings 2" charset="2"/>
              <a:buChar char=""/>
            </a:pPr>
            <a:r>
              <a:rPr lang="en-US" sz="1800" dirty="0">
                <a:solidFill>
                  <a:schemeClr val="tx1"/>
                </a:solidFill>
                <a:latin typeface="Trebuchet MS" charset="0"/>
                <a:ea typeface="Trebuchet MS" charset="0"/>
                <a:cs typeface="Trebuchet MS" charset="0"/>
                <a:sym typeface="Trebuchet MS" charset="0"/>
              </a:rPr>
              <a:t>&lt;1%</a:t>
            </a:r>
          </a:p>
          <a:p>
            <a:pPr marL="322263" indent="-282575" algn="l">
              <a:lnSpc>
                <a:spcPct val="90000"/>
              </a:lnSpc>
              <a:spcBef>
                <a:spcPts val="2000"/>
              </a:spcBef>
              <a:buClr>
                <a:srgbClr val="FFFFFF"/>
              </a:buClr>
              <a:buSzPct val="100000"/>
              <a:buFont typeface="Wingdings 2" charset="2"/>
              <a:buChar char=""/>
            </a:pPr>
            <a:r>
              <a:rPr lang="en-US" sz="2000" dirty="0">
                <a:solidFill>
                  <a:schemeClr val="tx1"/>
                </a:solidFill>
                <a:latin typeface="Trebuchet MS" charset="0"/>
                <a:ea typeface="Trebuchet MS" charset="0"/>
                <a:cs typeface="Trebuchet MS" charset="0"/>
                <a:sym typeface="Trebuchet MS" charset="0"/>
              </a:rPr>
              <a:t>Pleural Complications</a:t>
            </a:r>
          </a:p>
          <a:p>
            <a:pPr marL="322263" indent="-282575" algn="l">
              <a:lnSpc>
                <a:spcPct val="90000"/>
              </a:lnSpc>
              <a:spcBef>
                <a:spcPts val="600"/>
              </a:spcBef>
              <a:buClr>
                <a:srgbClr val="FFFFFF"/>
              </a:buClr>
              <a:buSzPct val="100000"/>
              <a:buFont typeface="Wingdings 2" charset="2"/>
              <a:buChar char=""/>
            </a:pPr>
            <a:r>
              <a:rPr lang="en-US" sz="1800" dirty="0">
                <a:solidFill>
                  <a:schemeClr val="tx1"/>
                </a:solidFill>
                <a:latin typeface="Trebuchet MS" charset="0"/>
                <a:ea typeface="Trebuchet MS" charset="0"/>
                <a:cs typeface="Trebuchet MS" charset="0"/>
                <a:sym typeface="Trebuchet MS" charset="0"/>
              </a:rPr>
              <a:t>&lt;1%</a:t>
            </a:r>
          </a:p>
        </p:txBody>
      </p:sp>
      <p:pic>
        <p:nvPicPr>
          <p:cNvPr id="26628"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0588" y="3743325"/>
            <a:ext cx="3668712"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3984776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b="1" dirty="0" smtClean="0"/>
              <a:t/>
            </a:r>
            <a:br>
              <a:rPr lang="en-US" b="1" dirty="0" smtClean="0"/>
            </a:br>
            <a:r>
              <a:rPr lang="en-US" b="1" dirty="0"/>
              <a:t/>
            </a:r>
            <a:br>
              <a:rPr lang="en-US" b="1" dirty="0"/>
            </a:br>
            <a:r>
              <a:rPr lang="en-US" sz="2700" b="1" dirty="0" smtClean="0"/>
              <a:t>Complications </a:t>
            </a:r>
            <a:r>
              <a:rPr lang="en-US" sz="2700" b="1" dirty="0"/>
              <a:t>of percutaneous </a:t>
            </a:r>
            <a:r>
              <a:rPr lang="en-US" sz="2700" b="1" dirty="0" smtClean="0"/>
              <a:t>nephrostomy and related procedure</a:t>
            </a:r>
            <a:r>
              <a:rPr lang="en-US" sz="2700" dirty="0" smtClean="0"/>
              <a:t>s</a:t>
            </a:r>
            <a:r>
              <a:rPr lang="en-US" sz="2700" dirty="0"/>
              <a:t/>
            </a:r>
            <a:br>
              <a:rPr lang="en-US" sz="2700" dirty="0"/>
            </a:br>
            <a:endParaRPr lang="en-US" sz="2700" dirty="0"/>
          </a:p>
        </p:txBody>
      </p:sp>
      <p:sp>
        <p:nvSpPr>
          <p:cNvPr id="3" name="Content Placeholder 2"/>
          <p:cNvSpPr>
            <a:spLocks noGrp="1"/>
          </p:cNvSpPr>
          <p:nvPr>
            <p:ph idx="1"/>
          </p:nvPr>
        </p:nvSpPr>
        <p:spPr/>
        <p:txBody>
          <a:bodyPr>
            <a:normAutofit fontScale="47500" lnSpcReduction="20000"/>
          </a:bodyPr>
          <a:lstStyle/>
          <a:p>
            <a:endParaRPr lang="en-US" dirty="0" smtClean="0"/>
          </a:p>
          <a:p>
            <a:r>
              <a:rPr lang="en-US" dirty="0" smtClean="0"/>
              <a:t>During </a:t>
            </a:r>
            <a:r>
              <a:rPr lang="en-US" dirty="0"/>
              <a:t>a 10-year period 341 patients were </a:t>
            </a:r>
            <a:r>
              <a:rPr lang="en-US" dirty="0" smtClean="0"/>
              <a:t>reviewed after  for </a:t>
            </a:r>
            <a:r>
              <a:rPr lang="en-US" dirty="0"/>
              <a:t>percutaneous nephrostomy and/or percutaneous insertion of a ureteral </a:t>
            </a:r>
            <a:r>
              <a:rPr lang="en-US" dirty="0" err="1"/>
              <a:t>endoprosthesis</a:t>
            </a:r>
            <a:r>
              <a:rPr lang="en-US" dirty="0"/>
              <a:t>, and a total of 1036 interventional procedures were performed (nephrostomy, catheter change, stenting).</a:t>
            </a:r>
          </a:p>
          <a:p>
            <a:r>
              <a:rPr lang="en-US" b="1" cap="all" dirty="0"/>
              <a:t>RESULTS:</a:t>
            </a:r>
          </a:p>
          <a:p>
            <a:r>
              <a:rPr lang="en-US" dirty="0"/>
              <a:t>There were three major complications (0.29%): two patients died during the first 30 days after the procedure, due to aggravation of their condition caused by the procedure, and one patient had retroperitoneal bleeding requiring surgery. </a:t>
            </a:r>
            <a:endParaRPr lang="en-US" dirty="0" smtClean="0"/>
          </a:p>
          <a:p>
            <a:r>
              <a:rPr lang="en-US" dirty="0" smtClean="0"/>
              <a:t>There </a:t>
            </a:r>
            <a:r>
              <a:rPr lang="en-US" dirty="0"/>
              <a:t>were 76 complications of intermediate severity (7.33%): catheter or stent displacement (n = 37, 3.57%) </a:t>
            </a:r>
            <a:endParaRPr lang="en-US" dirty="0" smtClean="0"/>
          </a:p>
          <a:p>
            <a:r>
              <a:rPr lang="en-US" dirty="0" smtClean="0"/>
              <a:t>catheter </a:t>
            </a:r>
            <a:r>
              <a:rPr lang="en-US" dirty="0"/>
              <a:t>occlusion (n = 18, 1.73%), </a:t>
            </a:r>
            <a:endParaRPr lang="en-US" dirty="0" smtClean="0"/>
          </a:p>
          <a:p>
            <a:r>
              <a:rPr lang="en-US" dirty="0" smtClean="0"/>
              <a:t>hematuria </a:t>
            </a:r>
            <a:r>
              <a:rPr lang="en-US" dirty="0"/>
              <a:t>(n = 12, 1.16%), </a:t>
            </a:r>
            <a:endParaRPr lang="en-US" dirty="0" smtClean="0"/>
          </a:p>
          <a:p>
            <a:r>
              <a:rPr lang="en-US" dirty="0" smtClean="0"/>
              <a:t>and </a:t>
            </a:r>
            <a:r>
              <a:rPr lang="en-US" dirty="0"/>
              <a:t>urinary tract infection (n = 9, 0.87</a:t>
            </a:r>
            <a:r>
              <a:rPr lang="en-US" dirty="0" smtClean="0"/>
              <a:t>%).</a:t>
            </a:r>
          </a:p>
          <a:p>
            <a:r>
              <a:rPr lang="en-US" dirty="0" smtClean="0"/>
              <a:t> </a:t>
            </a:r>
            <a:r>
              <a:rPr lang="en-US" dirty="0"/>
              <a:t>The 55 minor complications (5.3%) comprised inflammation of the skin at the site of insertion of the percutaneous catheter.</a:t>
            </a:r>
          </a:p>
          <a:p>
            <a:endParaRPr lang="en-US" dirty="0" smtClean="0"/>
          </a:p>
          <a:p>
            <a:endParaRPr lang="en-US" dirty="0"/>
          </a:p>
          <a:p>
            <a:r>
              <a:rPr lang="en-US" u="sng" dirty="0" err="1">
                <a:hlinkClick r:id="rId2" tooltip="Cardiovascular and interventional radiology."/>
              </a:rPr>
              <a:t>Cardiovasc</a:t>
            </a:r>
            <a:r>
              <a:rPr lang="en-US" u="sng" dirty="0">
                <a:hlinkClick r:id="rId2" tooltip="Cardiovascular and interventional radiology."/>
              </a:rPr>
              <a:t> </a:t>
            </a:r>
            <a:r>
              <a:rPr lang="en-US" u="sng" dirty="0" err="1">
                <a:hlinkClick r:id="rId2" tooltip="Cardiovascular and interventional radiology."/>
              </a:rPr>
              <a:t>Intervent</a:t>
            </a:r>
            <a:r>
              <a:rPr lang="en-US" u="sng" dirty="0">
                <a:hlinkClick r:id="rId2" tooltip="Cardiovascular and interventional radiology."/>
              </a:rPr>
              <a:t> </a:t>
            </a:r>
            <a:r>
              <a:rPr lang="en-US" u="sng" dirty="0" err="1">
                <a:hlinkClick r:id="rId2" tooltip="Cardiovascular and interventional radiology."/>
              </a:rPr>
              <a:t>Radiol</a:t>
            </a:r>
            <a:r>
              <a:rPr lang="en-US" u="sng" dirty="0">
                <a:hlinkClick r:id="rId2" tooltip="Cardiovascular and interventional radiology."/>
              </a:rPr>
              <a:t>.</a:t>
            </a:r>
            <a:r>
              <a:rPr lang="en-US" dirty="0"/>
              <a:t> 2001 Jul-Aug;24(4):224-8.</a:t>
            </a:r>
          </a:p>
          <a:p>
            <a:endParaRPr lang="en-US" dirty="0"/>
          </a:p>
        </p:txBody>
      </p:sp>
    </p:spTree>
    <p:extLst>
      <p:ext uri="{BB962C8B-B14F-4D97-AF65-F5344CB8AC3E}">
        <p14:creationId xmlns:p14="http://schemas.microsoft.com/office/powerpoint/2010/main" val="1284621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endParaRPr lang="en-US"/>
          </a:p>
        </p:txBody>
      </p:sp>
      <p:sp>
        <p:nvSpPr>
          <p:cNvPr id="17410" name="Rectangle 2"/>
          <p:cNvSpPr>
            <a:spLocks noGrp="1" noChangeArrowheads="1"/>
          </p:cNvSpPr>
          <p:nvPr>
            <p:ph type="body" idx="1"/>
          </p:nvPr>
        </p:nvSpPr>
        <p:spPr>
          <a:ln/>
        </p:spPr>
        <p:txBody>
          <a:bodyPr/>
          <a:lstStyle/>
          <a:p>
            <a:pPr marL="695325">
              <a:buFontTx/>
              <a:buBlip>
                <a:blip r:embed="rId2"/>
              </a:buBlip>
            </a:pPr>
            <a:endParaRPr lang="en-US">
              <a:hlinkClick r:id="rId3"/>
            </a:endParaRPr>
          </a:p>
        </p:txBody>
      </p:sp>
      <p:pic>
        <p:nvPicPr>
          <p:cNvPr id="174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929" t="23284" r="-4929" b="-23284"/>
          <a:stretch/>
        </p:blipFill>
        <p:spPr bwMode="auto">
          <a:xfrm>
            <a:off x="1838678" y="1648178"/>
            <a:ext cx="6642100"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3585381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ln/>
        </p:spPr>
        <p:txBody>
          <a:bodyPr/>
          <a:lstStyle/>
          <a:p>
            <a:pPr marL="24201438" indent="-24201438"/>
            <a:r>
              <a:rPr lang="en-US" sz="2800" dirty="0">
                <a:solidFill>
                  <a:srgbClr val="FF0000"/>
                </a:solidFill>
              </a:rPr>
              <a:t>SIR classification</a:t>
            </a:r>
            <a:r>
              <a:rPr lang="en-US" sz="1800" dirty="0">
                <a:solidFill>
                  <a:srgbClr val="000000"/>
                </a:solidFill>
              </a:rPr>
              <a:t/>
            </a:r>
            <a:br>
              <a:rPr lang="en-US" sz="1800" dirty="0">
                <a:solidFill>
                  <a:srgbClr val="000000"/>
                </a:solidFill>
              </a:rPr>
            </a:br>
            <a:endParaRPr lang="en-US" sz="1800" dirty="0">
              <a:solidFill>
                <a:srgbClr val="000000"/>
              </a:solidFill>
            </a:endParaRPr>
          </a:p>
        </p:txBody>
      </p:sp>
      <p:sp>
        <p:nvSpPr>
          <p:cNvPr id="27650" name="Rectangle 2"/>
          <p:cNvSpPr>
            <a:spLocks noGrp="1" noChangeArrowheads="1"/>
          </p:cNvSpPr>
          <p:nvPr>
            <p:ph type="body" idx="1"/>
          </p:nvPr>
        </p:nvSpPr>
        <p:spPr>
          <a:xfrm>
            <a:off x="779463" y="1311275"/>
            <a:ext cx="7581900" cy="5130800"/>
          </a:xfrm>
          <a:ln/>
        </p:spPr>
        <p:txBody>
          <a:bodyPr/>
          <a:lstStyle/>
          <a:p>
            <a:pPr marL="617538" lvl="1" indent="-295275">
              <a:lnSpc>
                <a:spcPct val="80000"/>
              </a:lnSpc>
              <a:spcBef>
                <a:spcPct val="0"/>
              </a:spcBef>
              <a:buClr>
                <a:srgbClr val="FFFFFF"/>
              </a:buClr>
              <a:buSzPct val="100000"/>
              <a:buFont typeface="Wingdings 2" charset="2"/>
              <a:buChar char=""/>
            </a:pPr>
            <a:endParaRPr lang="en-US" sz="1500"/>
          </a:p>
          <a:p>
            <a:pPr marL="617538" lvl="1" indent="-295275">
              <a:lnSpc>
                <a:spcPct val="80000"/>
              </a:lnSpc>
              <a:spcBef>
                <a:spcPts val="1713"/>
              </a:spcBef>
              <a:buClr>
                <a:srgbClr val="FFFFFF"/>
              </a:buClr>
              <a:buSzPct val="100000"/>
              <a:buFont typeface="Wingdings 2" charset="2"/>
              <a:buChar char=""/>
            </a:pPr>
            <a:r>
              <a:rPr lang="en-US" sz="1900"/>
              <a:t>MINOR</a:t>
            </a:r>
          </a:p>
          <a:p>
            <a:pPr marL="900113" lvl="2" indent="-282575">
              <a:lnSpc>
                <a:spcPct val="80000"/>
              </a:lnSpc>
              <a:spcBef>
                <a:spcPts val="1713"/>
              </a:spcBef>
              <a:buClr>
                <a:srgbClr val="FFFFFF"/>
              </a:buClr>
              <a:buSzPct val="100000"/>
              <a:buFont typeface="Wingdings 2" charset="2"/>
              <a:buChar char=""/>
            </a:pPr>
            <a:r>
              <a:rPr lang="en-US" sz="1900"/>
              <a:t>A  no therapy or consequence</a:t>
            </a:r>
          </a:p>
          <a:p>
            <a:pPr marL="900113" lvl="2" indent="-282575">
              <a:lnSpc>
                <a:spcPct val="80000"/>
              </a:lnSpc>
              <a:spcBef>
                <a:spcPts val="1713"/>
              </a:spcBef>
              <a:buClr>
                <a:srgbClr val="FFFFFF"/>
              </a:buClr>
              <a:buSzPct val="100000"/>
              <a:buFont typeface="Wingdings 2" charset="2"/>
              <a:buChar char=""/>
            </a:pPr>
            <a:r>
              <a:rPr lang="en-US" sz="1900"/>
              <a:t>B nominal therapy, no consequence, overnight admission for observation only</a:t>
            </a:r>
          </a:p>
          <a:p>
            <a:pPr marL="617538" lvl="1" indent="-295275">
              <a:lnSpc>
                <a:spcPct val="80000"/>
              </a:lnSpc>
              <a:spcBef>
                <a:spcPts val="1713"/>
              </a:spcBef>
              <a:buClr>
                <a:srgbClr val="FFFFFF"/>
              </a:buClr>
              <a:buSzPct val="100000"/>
              <a:buFont typeface="Wingdings 2" charset="2"/>
              <a:buChar char=""/>
            </a:pPr>
            <a:endParaRPr lang="en-US" sz="1900"/>
          </a:p>
          <a:p>
            <a:pPr marL="617538" lvl="1" indent="-295275">
              <a:lnSpc>
                <a:spcPct val="80000"/>
              </a:lnSpc>
              <a:spcBef>
                <a:spcPts val="1713"/>
              </a:spcBef>
              <a:buClr>
                <a:srgbClr val="FFFFFF"/>
              </a:buClr>
              <a:buSzPct val="100000"/>
              <a:buFont typeface="Wingdings 2" charset="2"/>
              <a:buChar char=""/>
            </a:pPr>
            <a:r>
              <a:rPr lang="en-US" sz="1900"/>
              <a:t>MAJOR</a:t>
            </a:r>
          </a:p>
          <a:p>
            <a:pPr marL="900113" lvl="2" indent="-282575">
              <a:lnSpc>
                <a:spcPct val="80000"/>
              </a:lnSpc>
              <a:spcBef>
                <a:spcPts val="1713"/>
              </a:spcBef>
              <a:buClr>
                <a:srgbClr val="FFFFFF"/>
              </a:buClr>
              <a:buSzPct val="100000"/>
              <a:buFont typeface="Wingdings 2" charset="2"/>
              <a:buChar char=""/>
            </a:pPr>
            <a:r>
              <a:rPr lang="en-US" sz="1900"/>
              <a:t>C therapy , minor hospitalisation &lt;48 hrs</a:t>
            </a:r>
          </a:p>
          <a:p>
            <a:pPr marL="900113" lvl="2" indent="-282575">
              <a:lnSpc>
                <a:spcPct val="80000"/>
              </a:lnSpc>
              <a:spcBef>
                <a:spcPts val="1713"/>
              </a:spcBef>
              <a:buClr>
                <a:srgbClr val="FFFFFF"/>
              </a:buClr>
              <a:buSzPct val="100000"/>
              <a:buFont typeface="Wingdings 2" charset="2"/>
              <a:buChar char=""/>
            </a:pPr>
            <a:r>
              <a:rPr lang="en-US" sz="1900"/>
              <a:t>D major therapy, increased care, prolonged hospitalisation &gt;48hours</a:t>
            </a:r>
          </a:p>
          <a:p>
            <a:pPr marL="900113" lvl="2" indent="-282575">
              <a:lnSpc>
                <a:spcPct val="80000"/>
              </a:lnSpc>
              <a:spcBef>
                <a:spcPts val="1713"/>
              </a:spcBef>
              <a:buClr>
                <a:srgbClr val="FFFFFF"/>
              </a:buClr>
              <a:buSzPct val="100000"/>
              <a:buFont typeface="Wingdings 2" charset="2"/>
              <a:buChar char=""/>
            </a:pPr>
            <a:r>
              <a:rPr lang="en-US" sz="1900"/>
              <a:t>E permanent adverse sequelae</a:t>
            </a:r>
          </a:p>
          <a:p>
            <a:pPr marL="900113" lvl="2" indent="-282575">
              <a:lnSpc>
                <a:spcPct val="80000"/>
              </a:lnSpc>
              <a:spcBef>
                <a:spcPts val="1713"/>
              </a:spcBef>
              <a:buClr>
                <a:srgbClr val="FFFFFF"/>
              </a:buClr>
              <a:buSzPct val="100000"/>
              <a:buFont typeface="Wingdings 2" charset="2"/>
              <a:buChar char=""/>
            </a:pPr>
            <a:r>
              <a:rPr lang="en-US" sz="1900"/>
              <a:t>F death</a:t>
            </a:r>
          </a:p>
        </p:txBody>
      </p:sp>
    </p:spTree>
    <p:extLst>
      <p:ext uri="{BB962C8B-B14F-4D97-AF65-F5344CB8AC3E}">
        <p14:creationId xmlns:p14="http://schemas.microsoft.com/office/powerpoint/2010/main" val="1495593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ln/>
        </p:spPr>
        <p:txBody>
          <a:bodyPr/>
          <a:lstStyle/>
          <a:p>
            <a:r>
              <a:rPr lang="en-US"/>
              <a:t>Success Rates</a:t>
            </a:r>
          </a:p>
        </p:txBody>
      </p:sp>
      <p:sp>
        <p:nvSpPr>
          <p:cNvPr id="28674" name="Rectangle 2"/>
          <p:cNvSpPr>
            <a:spLocks noGrp="1" noChangeArrowheads="1"/>
          </p:cNvSpPr>
          <p:nvPr>
            <p:ph type="body" idx="1"/>
          </p:nvPr>
        </p:nvSpPr>
        <p:spPr>
          <a:xfrm>
            <a:off x="779463" y="1828800"/>
            <a:ext cx="7581900" cy="1054100"/>
          </a:xfrm>
          <a:ln/>
        </p:spPr>
        <p:txBody>
          <a:bodyPr>
            <a:normAutofit fontScale="77500" lnSpcReduction="20000"/>
          </a:bodyPr>
          <a:lstStyle/>
          <a:p>
            <a:pPr marL="322263" indent="-282575">
              <a:buClr>
                <a:srgbClr val="FFFFFF"/>
              </a:buClr>
              <a:buSzPct val="100000"/>
              <a:buFont typeface="Wingdings 2" charset="2"/>
              <a:buChar char=""/>
            </a:pPr>
            <a:r>
              <a:rPr lang="en-US"/>
              <a:t>Obstructed Dilated system without stones  	</a:t>
            </a:r>
            <a:r>
              <a:rPr lang="en-US">
                <a:solidFill>
                  <a:srgbClr val="FF0000"/>
                </a:solidFill>
              </a:rPr>
              <a:t>95-98%</a:t>
            </a:r>
          </a:p>
          <a:p>
            <a:pPr marL="322263" indent="-282575">
              <a:buClr>
                <a:srgbClr val="FFFFFF"/>
              </a:buClr>
              <a:buSzPct val="100000"/>
              <a:buFont typeface="Wingdings 2" charset="2"/>
              <a:buChar char=""/>
            </a:pPr>
            <a:r>
              <a:rPr lang="en-US"/>
              <a:t>Non-dilated collecting system			</a:t>
            </a:r>
            <a:r>
              <a:rPr lang="en-US">
                <a:solidFill>
                  <a:srgbClr val="FF0000"/>
                </a:solidFill>
              </a:rPr>
              <a:t>80-85%</a:t>
            </a:r>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207000"/>
            <a:ext cx="8153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86100"/>
            <a:ext cx="736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146434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r>
              <a:rPr lang="en-US"/>
              <a:t>Post Procedural Care</a:t>
            </a:r>
          </a:p>
        </p:txBody>
      </p:sp>
      <p:sp>
        <p:nvSpPr>
          <p:cNvPr id="43010" name="Rectangle 2"/>
          <p:cNvSpPr>
            <a:spLocks noGrp="1" noChangeArrowheads="1"/>
          </p:cNvSpPr>
          <p:nvPr>
            <p:ph type="body" idx="1"/>
          </p:nvPr>
        </p:nvSpPr>
        <p:spPr>
          <a:ln/>
        </p:spPr>
        <p:txBody>
          <a:bodyPr/>
          <a:lstStyle/>
          <a:p>
            <a:pPr marL="322263" indent="-282575">
              <a:buClr>
                <a:srgbClr val="FFFFFF"/>
              </a:buClr>
              <a:buSzPct val="100000"/>
              <a:buFont typeface="Wingdings 2" charset="2"/>
              <a:buChar char=""/>
            </a:pPr>
            <a:r>
              <a:rPr lang="en-US"/>
              <a:t>Bed Rest for 4hours</a:t>
            </a:r>
          </a:p>
          <a:p>
            <a:pPr marL="322263" indent="-282575">
              <a:buClr>
                <a:srgbClr val="FFFFFF"/>
              </a:buClr>
              <a:buSzPct val="100000"/>
              <a:buFont typeface="Wingdings 2" charset="2"/>
              <a:buChar char=""/>
            </a:pPr>
            <a:r>
              <a:rPr lang="en-US"/>
              <a:t>Obs – Bp/Pulse 30min for 4 hrs</a:t>
            </a:r>
          </a:p>
          <a:p>
            <a:pPr marL="322263" indent="-282575">
              <a:buClr>
                <a:srgbClr val="FFFFFF"/>
              </a:buClr>
              <a:buSzPct val="100000"/>
              <a:buFont typeface="Wingdings 2" charset="2"/>
              <a:buChar char=""/>
            </a:pPr>
            <a:r>
              <a:rPr lang="en-US"/>
              <a:t>Temperature</a:t>
            </a:r>
          </a:p>
        </p:txBody>
      </p:sp>
    </p:spTree>
    <p:extLst>
      <p:ext uri="{BB962C8B-B14F-4D97-AF65-F5344CB8AC3E}">
        <p14:creationId xmlns:p14="http://schemas.microsoft.com/office/powerpoint/2010/main" val="3392946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ln/>
        </p:spPr>
        <p:txBody>
          <a:bodyPr/>
          <a:lstStyle/>
          <a:p>
            <a:r>
              <a:rPr lang="en-US"/>
              <a:t>CT guided</a:t>
            </a:r>
          </a:p>
        </p:txBody>
      </p:sp>
      <p:pic>
        <p:nvPicPr>
          <p:cNvPr id="4915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425575"/>
            <a:ext cx="89535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3689636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a:xfrm>
            <a:off x="779463" y="0"/>
            <a:ext cx="7583487" cy="928688"/>
          </a:xfrm>
          <a:ln/>
        </p:spPr>
        <p:txBody>
          <a:bodyPr/>
          <a:lstStyle/>
          <a:p>
            <a:r>
              <a:rPr lang="en-US"/>
              <a:t>Complications</a:t>
            </a:r>
          </a:p>
        </p:txBody>
      </p:sp>
      <p:pic>
        <p:nvPicPr>
          <p:cNvPr id="5120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50" y="1828800"/>
            <a:ext cx="14938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5120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1216025"/>
            <a:ext cx="3836988" cy="564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51204"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7063" y="928688"/>
            <a:ext cx="41052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51205"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525" y="1484313"/>
            <a:ext cx="5233988"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51206"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1650" y="1484313"/>
            <a:ext cx="4697413"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pic>
        <p:nvPicPr>
          <p:cNvPr id="51207" name="Picture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3525" y="1216025"/>
            <a:ext cx="4038600" cy="55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spTree>
    <p:extLst>
      <p:ext uri="{BB962C8B-B14F-4D97-AF65-F5344CB8AC3E}">
        <p14:creationId xmlns:p14="http://schemas.microsoft.com/office/powerpoint/2010/main" val="3817432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3164544" presetClass="entr" presetSubtype="203769088" fill="hold" nodeType="clickEffect">
                                  <p:stCondLst>
                                    <p:cond delay="0"/>
                                  </p:stCondLst>
                                  <p:childTnLst>
                                    <p:set>
                                      <p:cBhvr>
                                        <p:cTn id="6" dur="1" fill="hold">
                                          <p:stCondLst>
                                            <p:cond delay="499"/>
                                          </p:stCondLst>
                                        </p:cTn>
                                        <p:tgtEl>
                                          <p:spTgt spid="512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3164544" presetClass="entr" presetSubtype="203769728" fill="hold" nodeType="clickEffect">
                                  <p:stCondLst>
                                    <p:cond delay="0"/>
                                  </p:stCondLst>
                                  <p:childTnLst>
                                    <p:set>
                                      <p:cBhvr>
                                        <p:cTn id="10" dur="1" fill="hold">
                                          <p:stCondLst>
                                            <p:cond delay="499"/>
                                          </p:stCondLst>
                                        </p:cTn>
                                        <p:tgtEl>
                                          <p:spTgt spid="512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1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ln/>
        </p:spPr>
        <p:txBody>
          <a:bodyPr/>
          <a:lstStyle/>
          <a:p>
            <a:r>
              <a:rPr lang="en-US"/>
              <a:t>Success Rates</a:t>
            </a:r>
          </a:p>
        </p:txBody>
      </p:sp>
      <p:sp>
        <p:nvSpPr>
          <p:cNvPr id="28674" name="Rectangle 2"/>
          <p:cNvSpPr>
            <a:spLocks noGrp="1" noChangeArrowheads="1"/>
          </p:cNvSpPr>
          <p:nvPr>
            <p:ph type="body" idx="1"/>
          </p:nvPr>
        </p:nvSpPr>
        <p:spPr>
          <a:xfrm>
            <a:off x="779463" y="1828800"/>
            <a:ext cx="7581900" cy="1054100"/>
          </a:xfrm>
          <a:ln/>
        </p:spPr>
        <p:txBody>
          <a:bodyPr>
            <a:normAutofit fontScale="77500" lnSpcReduction="20000"/>
          </a:bodyPr>
          <a:lstStyle/>
          <a:p>
            <a:pPr marL="322263" indent="-282575">
              <a:buClr>
                <a:srgbClr val="FFFFFF"/>
              </a:buClr>
              <a:buSzPct val="100000"/>
              <a:buFont typeface="Wingdings 2" charset="2"/>
              <a:buChar char=""/>
            </a:pPr>
            <a:r>
              <a:rPr lang="en-US"/>
              <a:t>Obstructed Dilated system without stones  	</a:t>
            </a:r>
            <a:r>
              <a:rPr lang="en-US">
                <a:solidFill>
                  <a:srgbClr val="FF0000"/>
                </a:solidFill>
              </a:rPr>
              <a:t>95-98%</a:t>
            </a:r>
          </a:p>
          <a:p>
            <a:pPr marL="322263" indent="-282575">
              <a:buClr>
                <a:srgbClr val="FFFFFF"/>
              </a:buClr>
              <a:buSzPct val="100000"/>
              <a:buFont typeface="Wingdings 2" charset="2"/>
              <a:buChar char=""/>
            </a:pPr>
            <a:r>
              <a:rPr lang="en-US"/>
              <a:t>Non-dilated collecting system			</a:t>
            </a:r>
            <a:r>
              <a:rPr lang="en-US">
                <a:solidFill>
                  <a:srgbClr val="FF0000"/>
                </a:solidFill>
              </a:rPr>
              <a:t>80-85%</a:t>
            </a:r>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207000"/>
            <a:ext cx="8153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86100"/>
            <a:ext cx="736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3121435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precautions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To minimize complications, </a:t>
            </a:r>
          </a:p>
          <a:p>
            <a:r>
              <a:rPr lang="en-US" dirty="0" err="1" smtClean="0"/>
              <a:t>Preprocedural</a:t>
            </a:r>
            <a:r>
              <a:rPr lang="en-US" dirty="0" smtClean="0"/>
              <a:t> evaluation of the patient, with correction of marked coagulopathy or thrombocytopenia.</a:t>
            </a:r>
          </a:p>
          <a:p>
            <a:r>
              <a:rPr lang="en-US" dirty="0" smtClean="0"/>
              <a:t>Antibiotics should be administered routinely before nephrostomy drainage; the choice of antibiotics can be based on the specific patient's risk factors for </a:t>
            </a:r>
            <a:r>
              <a:rPr lang="en-US" dirty="0" err="1" smtClean="0"/>
              <a:t>bacteriuria</a:t>
            </a:r>
            <a:r>
              <a:rPr lang="en-US" dirty="0" smtClean="0"/>
              <a:t>. </a:t>
            </a:r>
          </a:p>
        </p:txBody>
      </p:sp>
    </p:spTree>
    <p:extLst>
      <p:ext uri="{BB962C8B-B14F-4D97-AF65-F5344CB8AC3E}">
        <p14:creationId xmlns:p14="http://schemas.microsoft.com/office/powerpoint/2010/main" val="16764465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a:t>
            </a:r>
            <a:r>
              <a:rPr lang="en-US" dirty="0" smtClean="0"/>
              <a:t>precautions-2</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r>
              <a:rPr lang="en-US" dirty="0"/>
              <a:t>To minimize the risk of clinically important renal vascular damage, radiologists should do the following: </a:t>
            </a:r>
            <a:endParaRPr lang="en-US" dirty="0" smtClean="0"/>
          </a:p>
          <a:p>
            <a:pPr marL="0" indent="0">
              <a:buNone/>
            </a:pPr>
            <a:r>
              <a:rPr lang="en-US" dirty="0" smtClean="0"/>
              <a:t>1. Always </a:t>
            </a:r>
            <a:r>
              <a:rPr lang="en-US" dirty="0"/>
              <a:t>achieve adequate visualization of the calices. </a:t>
            </a:r>
            <a:endParaRPr lang="en-US" dirty="0" smtClean="0"/>
          </a:p>
          <a:p>
            <a:pPr marL="0" indent="0">
              <a:buNone/>
            </a:pPr>
            <a:r>
              <a:rPr lang="en-US" dirty="0" smtClean="0"/>
              <a:t>2</a:t>
            </a:r>
            <a:r>
              <a:rPr lang="en-US" dirty="0"/>
              <a:t>. Identify a posterior calix for puncture that will give access to the appropriate segment of the kidney for anticipated procedures and allow safe creation of a tract</a:t>
            </a:r>
            <a:r>
              <a:rPr lang="en-US" dirty="0" smtClean="0"/>
              <a:t>.</a:t>
            </a:r>
          </a:p>
          <a:p>
            <a:pPr marL="0" indent="0">
              <a:buNone/>
            </a:pPr>
            <a:r>
              <a:rPr lang="en-US" dirty="0" smtClean="0"/>
              <a:t>3</a:t>
            </a:r>
            <a:r>
              <a:rPr lang="en-US" dirty="0"/>
              <a:t>. Puncture below the </a:t>
            </a:r>
            <a:r>
              <a:rPr lang="en-US" dirty="0" smtClean="0"/>
              <a:t>11</a:t>
            </a:r>
            <a:r>
              <a:rPr lang="en-US" baseline="30000" dirty="0" smtClean="0"/>
              <a:t>th</a:t>
            </a:r>
            <a:r>
              <a:rPr lang="en-US" dirty="0" smtClean="0"/>
              <a:t> rib </a:t>
            </a:r>
            <a:r>
              <a:rPr lang="en-US" dirty="0"/>
              <a:t>(and preferably below the </a:t>
            </a:r>
            <a:r>
              <a:rPr lang="en-US" dirty="0" smtClean="0"/>
              <a:t>12</a:t>
            </a:r>
            <a:r>
              <a:rPr lang="en-US" baseline="30000" dirty="0" smtClean="0"/>
              <a:t>th</a:t>
            </a:r>
            <a:r>
              <a:rPr lang="en-US" dirty="0" smtClean="0"/>
              <a:t> rib </a:t>
            </a:r>
            <a:r>
              <a:rPr lang="en-US" dirty="0"/>
              <a:t>when feasible). </a:t>
            </a:r>
            <a:endParaRPr lang="en-US" dirty="0" smtClean="0"/>
          </a:p>
          <a:p>
            <a:pPr marL="0" indent="0">
              <a:buNone/>
            </a:pPr>
            <a:r>
              <a:rPr lang="en-US" dirty="0"/>
              <a:t> </a:t>
            </a:r>
            <a:r>
              <a:rPr lang="en-US" dirty="0" smtClean="0"/>
              <a:t>4</a:t>
            </a:r>
            <a:r>
              <a:rPr lang="en-US" dirty="0"/>
              <a:t>. Puncture the tip of a posterior calix from a </a:t>
            </a:r>
            <a:r>
              <a:rPr lang="en-US" dirty="0" smtClean="0"/>
              <a:t>20</a:t>
            </a:r>
            <a:r>
              <a:rPr lang="en-US" baseline="30000" dirty="0" smtClean="0"/>
              <a:t>0</a:t>
            </a:r>
            <a:r>
              <a:rPr lang="en-US" dirty="0" smtClean="0"/>
              <a:t> -30</a:t>
            </a:r>
            <a:r>
              <a:rPr lang="en-US" baseline="30000" dirty="0" smtClean="0"/>
              <a:t>0</a:t>
            </a:r>
            <a:r>
              <a:rPr lang="en-US" dirty="0" smtClean="0"/>
              <a:t>, </a:t>
            </a:r>
            <a:r>
              <a:rPr lang="en-US" dirty="0" err="1"/>
              <a:t>posterolateral</a:t>
            </a:r>
            <a:r>
              <a:rPr lang="en-US" dirty="0"/>
              <a:t> oblique approach to avoid major blood vessels. </a:t>
            </a:r>
            <a:endParaRPr lang="en-US" dirty="0" smtClean="0"/>
          </a:p>
          <a:p>
            <a:pPr marL="0" indent="0">
              <a:buNone/>
            </a:pPr>
            <a:r>
              <a:rPr lang="en-US" dirty="0" smtClean="0"/>
              <a:t>5</a:t>
            </a:r>
            <a:r>
              <a:rPr lang="en-US" dirty="0"/>
              <a:t>. Make a single-wall puncture of the calix. </a:t>
            </a:r>
            <a:r>
              <a:rPr lang="en-US" dirty="0" smtClean="0"/>
              <a:t> </a:t>
            </a:r>
            <a:endParaRPr lang="en-US" dirty="0"/>
          </a:p>
          <a:p>
            <a:endParaRPr lang="en-US" dirty="0"/>
          </a:p>
        </p:txBody>
      </p:sp>
    </p:spTree>
    <p:extLst>
      <p:ext uri="{BB962C8B-B14F-4D97-AF65-F5344CB8AC3E}">
        <p14:creationId xmlns:p14="http://schemas.microsoft.com/office/powerpoint/2010/main" val="13435004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a:t>
            </a:r>
            <a:r>
              <a:rPr lang="en-US" dirty="0" smtClean="0"/>
              <a:t>precautions-3</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Overdistention</a:t>
            </a:r>
            <a:r>
              <a:rPr lang="en-US" dirty="0" smtClean="0"/>
              <a:t> </a:t>
            </a:r>
            <a:r>
              <a:rPr lang="en-US" dirty="0"/>
              <a:t>can increase the likelihood of sepsis or retroperitoneal contamination. </a:t>
            </a:r>
            <a:endParaRPr lang="en-US" dirty="0" smtClean="0"/>
          </a:p>
          <a:p>
            <a:r>
              <a:rPr lang="en-US" dirty="0" smtClean="0"/>
              <a:t>Inject </a:t>
            </a:r>
            <a:r>
              <a:rPr lang="en-US" dirty="0"/>
              <a:t>contrast material via a catheter placed over a wire to confirm the </a:t>
            </a:r>
            <a:r>
              <a:rPr lang="en-US" dirty="0" err="1"/>
              <a:t>intracollecting</a:t>
            </a:r>
            <a:r>
              <a:rPr lang="en-US" dirty="0"/>
              <a:t> system location of the entry. </a:t>
            </a:r>
          </a:p>
          <a:p>
            <a:r>
              <a:rPr lang="en-US" dirty="0" smtClean="0"/>
              <a:t>Avoid </a:t>
            </a:r>
            <a:r>
              <a:rPr lang="en-US" dirty="0"/>
              <a:t>unnecessary </a:t>
            </a:r>
            <a:r>
              <a:rPr lang="en-US" dirty="0" smtClean="0"/>
              <a:t>(prolonged</a:t>
            </a:r>
            <a:r>
              <a:rPr lang="en-US" dirty="0"/>
              <a:t>) procedures in an infected, obstructed system</a:t>
            </a:r>
            <a:r>
              <a:rPr lang="en-US" dirty="0" smtClean="0"/>
              <a:t>.</a:t>
            </a:r>
          </a:p>
          <a:p>
            <a:r>
              <a:rPr lang="en-US" dirty="0" smtClean="0"/>
              <a:t>Use </a:t>
            </a:r>
            <a:r>
              <a:rPr lang="en-US" dirty="0"/>
              <a:t>only self-retaining drainage catheters to minimize the risk of inadvertent catheter dislodgment. </a:t>
            </a:r>
            <a:endParaRPr lang="en-US" dirty="0" smtClean="0"/>
          </a:p>
          <a:p>
            <a:r>
              <a:rPr lang="en-US" dirty="0" smtClean="0"/>
              <a:t>Create </a:t>
            </a:r>
            <a:r>
              <a:rPr lang="en-US" dirty="0"/>
              <a:t>large-bore tracts with a balloon dilation system. </a:t>
            </a:r>
            <a:endParaRPr lang="en-US" dirty="0" smtClean="0"/>
          </a:p>
          <a:p>
            <a:r>
              <a:rPr lang="en-US" dirty="0" smtClean="0"/>
              <a:t>Do </a:t>
            </a:r>
            <a:r>
              <a:rPr lang="en-US" dirty="0"/>
              <a:t>not </a:t>
            </a:r>
            <a:r>
              <a:rPr lang="en-US" dirty="0" smtClean="0"/>
              <a:t>puncture </a:t>
            </a:r>
            <a:r>
              <a:rPr lang="en-US" dirty="0"/>
              <a:t>above the </a:t>
            </a:r>
            <a:r>
              <a:rPr lang="en-US" dirty="0" smtClean="0"/>
              <a:t>11</a:t>
            </a:r>
            <a:r>
              <a:rPr lang="en-US" baseline="30000" dirty="0" smtClean="0"/>
              <a:t>th</a:t>
            </a:r>
            <a:r>
              <a:rPr lang="en-US" dirty="0" smtClean="0"/>
              <a:t> rib </a:t>
            </a:r>
            <a:r>
              <a:rPr lang="en-US" dirty="0"/>
              <a:t>(unless all other avenues of approach have been exhausted). </a:t>
            </a:r>
          </a:p>
          <a:p>
            <a:endParaRPr lang="en-US" dirty="0"/>
          </a:p>
        </p:txBody>
      </p:sp>
    </p:spTree>
    <p:extLst>
      <p:ext uri="{BB962C8B-B14F-4D97-AF65-F5344CB8AC3E}">
        <p14:creationId xmlns:p14="http://schemas.microsoft.com/office/powerpoint/2010/main" val="18284900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 OF PCN IN AKTH</a:t>
            </a:r>
            <a:endParaRPr lang="en-US"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417486441"/>
              </p:ext>
            </p:extLst>
          </p:nvPr>
        </p:nvGraphicFramePr>
        <p:xfrm>
          <a:off x="304800" y="2133600"/>
          <a:ext cx="88392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p:cNvSpPr>
            <a:spLocks noGrp="1"/>
          </p:cNvSpPr>
          <p:nvPr>
            <p:ph sz="half" idx="2"/>
          </p:nvPr>
        </p:nvSpPr>
        <p:spPr>
          <a:xfrm>
            <a:off x="2590800" y="1143000"/>
            <a:ext cx="5715000" cy="914400"/>
          </a:xfrm>
        </p:spPr>
        <p:txBody>
          <a:bodyPr>
            <a:normAutofit fontScale="62500" lnSpcReduction="20000"/>
          </a:bodyPr>
          <a:lstStyle/>
          <a:p>
            <a:r>
              <a:rPr lang="en-US" dirty="0"/>
              <a:t>M:F= 13:7</a:t>
            </a:r>
          </a:p>
          <a:p>
            <a:r>
              <a:rPr lang="en-US" dirty="0"/>
              <a:t>AGE RANGE= 25-86</a:t>
            </a:r>
          </a:p>
          <a:p>
            <a:r>
              <a:rPr lang="en-US" dirty="0"/>
              <a:t>MEAN AGE= 53.4 YEARS</a:t>
            </a:r>
          </a:p>
          <a:p>
            <a:endParaRPr lang="en-US" dirty="0"/>
          </a:p>
        </p:txBody>
      </p:sp>
    </p:spTree>
    <p:extLst>
      <p:ext uri="{BB962C8B-B14F-4D97-AF65-F5344CB8AC3E}">
        <p14:creationId xmlns:p14="http://schemas.microsoft.com/office/powerpoint/2010/main" val="27914435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3522" t="11507" r="51572" b="24683"/>
          <a:stretch/>
        </p:blipFill>
        <p:spPr bwMode="auto">
          <a:xfrm>
            <a:off x="323747" y="1790700"/>
            <a:ext cx="3257653" cy="3695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10064" t="10183" r="47483" b="22698"/>
          <a:stretch/>
        </p:blipFill>
        <p:spPr bwMode="auto">
          <a:xfrm>
            <a:off x="3429000" y="2057400"/>
            <a:ext cx="394335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srcRect l="20704" t="32426" r="57957" b="16250"/>
          <a:stretch>
            <a:fillRect/>
          </a:stretch>
        </p:blipFill>
        <p:spPr bwMode="auto">
          <a:xfrm>
            <a:off x="6553200" y="1600200"/>
            <a:ext cx="2819400" cy="4419600"/>
          </a:xfrm>
          <a:prstGeom prst="rect">
            <a:avLst/>
          </a:prstGeom>
          <a:noFill/>
          <a:ln w="9525">
            <a:noFill/>
            <a:miter lim="800000"/>
            <a:headEnd/>
            <a:tailEnd/>
          </a:ln>
          <a:effectLst/>
        </p:spPr>
      </p:pic>
    </p:spTree>
    <p:extLst>
      <p:ext uri="{BB962C8B-B14F-4D97-AF65-F5344CB8AC3E}">
        <p14:creationId xmlns:p14="http://schemas.microsoft.com/office/powerpoint/2010/main" val="8871807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Rare indications of PCN</a:t>
            </a:r>
            <a:endParaRPr lang="en-US" dirty="0"/>
          </a:p>
        </p:txBody>
      </p:sp>
      <p:pic>
        <p:nvPicPr>
          <p:cNvPr id="1026" name="Picture 2"/>
          <p:cNvPicPr>
            <a:picLocks noGrp="1" noChangeAspect="1" noChangeArrowheads="1"/>
          </p:cNvPicPr>
          <p:nvPr>
            <p:ph sz="half" idx="1"/>
          </p:nvPr>
        </p:nvPicPr>
        <p:blipFill rotWithShape="1">
          <a:blip r:embed="rId2" cstate="print">
            <a:extLst>
              <a:ext uri="{BEBA8EAE-BF5A-486C-A8C5-ECC9F3942E4B}">
                <a14:imgProps xmlns:a14="http://schemas.microsoft.com/office/drawing/2010/main">
                  <a14:imgLayer r:embed="rId3">
                    <a14:imgEffect>
                      <a14:brightnessContrast bright="-44000" contrast="32000"/>
                    </a14:imgEffect>
                  </a14:imgLayer>
                </a14:imgProps>
              </a:ext>
              <a:ext uri="{28A0092B-C50C-407E-A947-70E740481C1C}">
                <a14:useLocalDpi xmlns:a14="http://schemas.microsoft.com/office/drawing/2010/main" val="0"/>
              </a:ext>
            </a:extLst>
          </a:blip>
          <a:srcRect l="-10" t="2245" r="13350" b="6560"/>
          <a:stretch/>
        </p:blipFill>
        <p:spPr bwMode="auto">
          <a:xfrm>
            <a:off x="622301" y="1143001"/>
            <a:ext cx="3213100" cy="468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rotWithShape="1">
          <a:blip r:embed="rId4" cstate="print">
            <a:extLst>
              <a:ext uri="{BEBA8EAE-BF5A-486C-A8C5-ECC9F3942E4B}">
                <a14:imgProps xmlns:a14="http://schemas.microsoft.com/office/drawing/2010/main">
                  <a14:imgLayer r:embed="rId5">
                    <a14:imgEffect>
                      <a14:brightnessContrast bright="-51000" contrast="46000"/>
                    </a14:imgEffect>
                  </a14:imgLayer>
                </a14:imgProps>
              </a:ext>
              <a:ext uri="{28A0092B-C50C-407E-A947-70E740481C1C}">
                <a14:useLocalDpi xmlns:a14="http://schemas.microsoft.com/office/drawing/2010/main" val="0"/>
              </a:ext>
            </a:extLst>
          </a:blip>
          <a:srcRect r="22779" b="9912"/>
          <a:stretch/>
        </p:blipFill>
        <p:spPr bwMode="auto">
          <a:xfrm>
            <a:off x="4876800" y="1219200"/>
            <a:ext cx="33528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22010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Bail out-1</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Do not lose </a:t>
            </a:r>
            <a:r>
              <a:rPr lang="en-US" dirty="0"/>
              <a:t>access to an obstructed kidney once the kidney has been punctured. Placement of a "safety" wire for all complex manipulations is recommended. </a:t>
            </a:r>
            <a:endParaRPr lang="en-US" dirty="0" smtClean="0"/>
          </a:p>
          <a:p>
            <a:r>
              <a:rPr lang="en-US" dirty="0" smtClean="0"/>
              <a:t>Do not panic </a:t>
            </a:r>
            <a:r>
              <a:rPr lang="en-US" dirty="0"/>
              <a:t>if excessive bleeding or evidence of adjacent organ injury is seen. Excessive bleeding usually can be stopped with tract </a:t>
            </a:r>
            <a:r>
              <a:rPr lang="en-US" dirty="0" err="1"/>
              <a:t>tamponade</a:t>
            </a:r>
            <a:r>
              <a:rPr lang="en-US" dirty="0"/>
              <a:t> by using a balloon catheter advanced through the tract or with placement of an appropriate-sized nephrostomy tube to occlude the tract</a:t>
            </a:r>
            <a:r>
              <a:rPr lang="en-US" dirty="0" smtClean="0"/>
              <a:t>.</a:t>
            </a:r>
          </a:p>
        </p:txBody>
      </p:sp>
    </p:spTree>
    <p:extLst>
      <p:ext uri="{BB962C8B-B14F-4D97-AF65-F5344CB8AC3E}">
        <p14:creationId xmlns:p14="http://schemas.microsoft.com/office/powerpoint/2010/main" val="26352888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Bail </a:t>
            </a:r>
            <a:r>
              <a:rPr lang="en-US" dirty="0" smtClean="0"/>
              <a:t>out-2</a:t>
            </a:r>
            <a:endParaRPr lang="en-US" dirty="0"/>
          </a:p>
        </p:txBody>
      </p:sp>
      <p:sp>
        <p:nvSpPr>
          <p:cNvPr id="3" name="Content Placeholder 2"/>
          <p:cNvSpPr>
            <a:spLocks noGrp="1"/>
          </p:cNvSpPr>
          <p:nvPr>
            <p:ph idx="1"/>
          </p:nvPr>
        </p:nvSpPr>
        <p:spPr/>
        <p:txBody>
          <a:bodyPr>
            <a:normAutofit fontScale="92500" lnSpcReduction="10000"/>
          </a:bodyPr>
          <a:lstStyle/>
          <a:p>
            <a:r>
              <a:rPr lang="en-US" dirty="0"/>
              <a:t>If active bleeding continues or recurs, arteriography should be considered. </a:t>
            </a:r>
            <a:endParaRPr lang="en-US" dirty="0" smtClean="0"/>
          </a:p>
          <a:p>
            <a:r>
              <a:rPr lang="en-US" dirty="0" smtClean="0"/>
              <a:t>The </a:t>
            </a:r>
            <a:r>
              <a:rPr lang="en-US" dirty="0"/>
              <a:t>quantity of bleeding can be monitored with sequential hematocrit measurements. </a:t>
            </a:r>
            <a:endParaRPr lang="en-US" dirty="0" smtClean="0"/>
          </a:p>
          <a:p>
            <a:r>
              <a:rPr lang="en-US" dirty="0" smtClean="0"/>
              <a:t>Almost </a:t>
            </a:r>
            <a:r>
              <a:rPr lang="en-US" dirty="0"/>
              <a:t>all renal artery injuries can be treated with minimally invasive procedures, such as selective embolization of the branch artery involved, and this will lead to infarction of only a small segment of kidney, with preservation of functioning renal parenchyma. </a:t>
            </a:r>
          </a:p>
          <a:p>
            <a:endParaRPr lang="en-US" dirty="0"/>
          </a:p>
          <a:p>
            <a:endParaRPr lang="en-US" dirty="0"/>
          </a:p>
        </p:txBody>
      </p:sp>
    </p:spTree>
    <p:extLst>
      <p:ext uri="{BB962C8B-B14F-4D97-AF65-F5344CB8AC3E}">
        <p14:creationId xmlns:p14="http://schemas.microsoft.com/office/powerpoint/2010/main" val="7207253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125445"/>
            <a:ext cx="5357818" cy="843560"/>
          </a:xfrm>
        </p:spPr>
        <p:txBody>
          <a:bodyPr>
            <a:normAutofit fontScale="90000"/>
          </a:bodyPr>
          <a:lstStyle/>
          <a:p>
            <a:r>
              <a:rPr lang="en-GB" sz="4000" b="1" dirty="0" smtClean="0">
                <a:solidFill>
                  <a:srgbClr val="FF0000"/>
                </a:solidFill>
              </a:rPr>
              <a:t/>
            </a:r>
            <a:br>
              <a:rPr lang="en-GB" sz="4000" b="1" dirty="0" smtClean="0">
                <a:solidFill>
                  <a:srgbClr val="FF0000"/>
                </a:solidFill>
              </a:rPr>
            </a:br>
            <a:r>
              <a:rPr lang="en-GB" sz="2000" b="1" dirty="0">
                <a:solidFill>
                  <a:srgbClr val="FF0000"/>
                </a:solidFill>
              </a:rPr>
              <a:t>Challenges</a:t>
            </a:r>
            <a:r>
              <a:rPr lang="en-GB" sz="2000" b="1" dirty="0"/>
              <a:t>	</a:t>
            </a:r>
            <a:br>
              <a:rPr lang="en-GB" sz="2000" b="1" dirty="0"/>
            </a:br>
            <a:r>
              <a:rPr lang="en-GB" sz="2000" b="1" dirty="0"/>
              <a:t>	Supply of Consumables</a:t>
            </a:r>
            <a:br>
              <a:rPr lang="en-GB" sz="2000" b="1" dirty="0"/>
            </a:br>
            <a:r>
              <a:rPr lang="en-GB" sz="2000" b="1" dirty="0"/>
              <a:t>Thanks to Dr Mark Thompson from Bristol</a:t>
            </a:r>
            <a:r>
              <a:rPr lang="en-GB" sz="2000" b="1" dirty="0">
                <a:solidFill>
                  <a:srgbClr val="FF0000"/>
                </a:solidFill>
              </a:rPr>
              <a:t/>
            </a:r>
            <a:br>
              <a:rPr lang="en-GB" sz="2000" b="1" dirty="0">
                <a:solidFill>
                  <a:srgbClr val="FF0000"/>
                </a:solidFill>
              </a:rPr>
            </a:br>
            <a:r>
              <a:rPr lang="en-GB" sz="2000" b="1" dirty="0" smtClean="0">
                <a:solidFill>
                  <a:srgbClr val="FF0000"/>
                </a:solidFill>
              </a:rPr>
              <a:t/>
            </a:r>
            <a:br>
              <a:rPr lang="en-GB" sz="2000" b="1" dirty="0" smtClean="0">
                <a:solidFill>
                  <a:srgbClr val="FF0000"/>
                </a:solidFill>
              </a:rPr>
            </a:br>
            <a:r>
              <a:rPr lang="en-GB" sz="2000" b="1" dirty="0">
                <a:solidFill>
                  <a:srgbClr val="FF0000"/>
                </a:solidFill>
              </a:rPr>
              <a:t/>
            </a:r>
            <a:br>
              <a:rPr lang="en-GB" sz="2000" b="1" dirty="0">
                <a:solidFill>
                  <a:srgbClr val="FF0000"/>
                </a:solidFill>
              </a:rPr>
            </a:br>
            <a:endParaRPr lang="ha-Latn-NG" sz="2000" b="1" dirty="0"/>
          </a:p>
        </p:txBody>
      </p:sp>
      <p:sp>
        <p:nvSpPr>
          <p:cNvPr id="6" name="Footer Placeholder 5"/>
          <p:cNvSpPr>
            <a:spLocks noGrp="1"/>
          </p:cNvSpPr>
          <p:nvPr>
            <p:ph type="ftr" sz="quarter" idx="11"/>
          </p:nvPr>
        </p:nvSpPr>
        <p:spPr/>
        <p:txBody>
          <a:bodyPr/>
          <a:lstStyle/>
          <a:p>
            <a:r>
              <a:rPr lang="ha-Latn-NG" dirty="0" smtClean="0"/>
              <a:t>A</a:t>
            </a:r>
            <a:r>
              <a:rPr lang="en-US" dirty="0" err="1" smtClean="0"/>
              <a:t>nas</a:t>
            </a:r>
            <a:r>
              <a:rPr lang="en-US" dirty="0" smtClean="0"/>
              <a:t> Ismail, Salzburg, 2018</a:t>
            </a:r>
            <a:endParaRPr lang="ha-Latn-NG" dirty="0"/>
          </a:p>
        </p:txBody>
      </p:sp>
      <p:pic>
        <p:nvPicPr>
          <p:cNvPr id="1026" name="Picture 2"/>
          <p:cNvPicPr>
            <a:picLocks noChangeAspect="1" noChangeArrowheads="1"/>
          </p:cNvPicPr>
          <p:nvPr/>
        </p:nvPicPr>
        <p:blipFill>
          <a:blip r:embed="rId2" cstate="print"/>
          <a:srcRect/>
          <a:stretch>
            <a:fillRect/>
          </a:stretch>
        </p:blipFill>
        <p:spPr bwMode="auto">
          <a:xfrm>
            <a:off x="381000" y="1051520"/>
            <a:ext cx="3605978" cy="264011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0" y="3717032"/>
            <a:ext cx="3528392" cy="2671221"/>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4716016" y="332656"/>
            <a:ext cx="3571900" cy="3528392"/>
          </a:xfrm>
          <a:prstGeom prst="rect">
            <a:avLst/>
          </a:prstGeom>
          <a:noFill/>
          <a:ln w="9525">
            <a:noFill/>
            <a:miter lim="800000"/>
            <a:headEnd/>
            <a:tailEnd/>
          </a:ln>
          <a:effec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4221088"/>
            <a:ext cx="4236640" cy="2624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550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704088"/>
            <a:ext cx="8229600" cy="492664"/>
          </a:xfrm>
        </p:spPr>
        <p:txBody>
          <a:bodyPr>
            <a:normAutofit fontScale="90000"/>
          </a:bodyPr>
          <a:lstStyle/>
          <a:p>
            <a:r>
              <a:rPr lang="en-US" dirty="0" smtClean="0"/>
              <a:t>Improvising Nephrostomy set</a:t>
            </a:r>
            <a:endParaRPr lang="en-US" dirty="0"/>
          </a:p>
        </p:txBody>
      </p:sp>
      <p:pic>
        <p:nvPicPr>
          <p:cNvPr id="9" name="Picture 2"/>
          <p:cNvPicPr>
            <a:picLocks noGrp="1" noChangeAspect="1" noChangeArrowheads="1"/>
          </p:cNvPicPr>
          <p:nvPr>
            <p:ph idx="1"/>
          </p:nvPr>
        </p:nvPicPr>
        <p:blipFill>
          <a:blip r:embed="rId2"/>
          <a:srcRect t="8913" r="38776" b="72464"/>
          <a:stretch>
            <a:fillRect/>
          </a:stretch>
        </p:blipFill>
        <p:spPr bwMode="auto">
          <a:xfrm>
            <a:off x="457199" y="1752600"/>
            <a:ext cx="8340587" cy="41148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ASCAF-2017</a:t>
            </a:r>
            <a:endParaRPr lang="en-US"/>
          </a:p>
        </p:txBody>
      </p:sp>
    </p:spTree>
    <p:extLst>
      <p:ext uri="{BB962C8B-B14F-4D97-AF65-F5344CB8AC3E}">
        <p14:creationId xmlns:p14="http://schemas.microsoft.com/office/powerpoint/2010/main" val="1060442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8596" y="0"/>
            <a:ext cx="8572560" cy="1143000"/>
          </a:xfrm>
        </p:spPr>
        <p:txBody>
          <a:bodyPr>
            <a:normAutofit/>
          </a:bodyPr>
          <a:lstStyle/>
          <a:p>
            <a:r>
              <a:rPr lang="en-GB" sz="2400" b="1" dirty="0" smtClean="0"/>
              <a:t>Overcoming challenge in training  in image-guided procedures</a:t>
            </a:r>
            <a:endParaRPr lang="ha-Latn-NG" sz="2400" b="1" dirty="0"/>
          </a:p>
        </p:txBody>
      </p:sp>
      <p:pic>
        <p:nvPicPr>
          <p:cNvPr id="1026" name="Picture 2"/>
          <p:cNvPicPr>
            <a:picLocks noGrp="1" noChangeAspect="1" noChangeArrowheads="1"/>
          </p:cNvPicPr>
          <p:nvPr>
            <p:ph sz="half" idx="1"/>
          </p:nvPr>
        </p:nvPicPr>
        <p:blipFill>
          <a:blip r:embed="rId2" cstate="print">
            <a:lum bright="30000" contrast="40000"/>
          </a:blip>
          <a:stretch>
            <a:fillRect/>
          </a:stretch>
        </p:blipFill>
        <p:spPr bwMode="auto">
          <a:xfrm rot="5400000">
            <a:off x="-113912" y="1542646"/>
            <a:ext cx="4728383" cy="4500563"/>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cstate="print">
            <a:lum bright="40000" contrast="40000"/>
          </a:blip>
          <a:stretch>
            <a:fillRect/>
          </a:stretch>
        </p:blipFill>
        <p:spPr bwMode="auto">
          <a:xfrm>
            <a:off x="4643438" y="1500174"/>
            <a:ext cx="4888833" cy="4929223"/>
          </a:xfrm>
          <a:prstGeom prst="rect">
            <a:avLst/>
          </a:prstGeom>
          <a:noFill/>
          <a:ln w="9525">
            <a:noFill/>
            <a:miter lim="800000"/>
            <a:headEnd/>
            <a:tailEnd/>
          </a:ln>
          <a:effectLst/>
        </p:spPr>
      </p:pic>
      <p:sp>
        <p:nvSpPr>
          <p:cNvPr id="6" name="Footer Placeholder 5"/>
          <p:cNvSpPr>
            <a:spLocks noGrp="1"/>
          </p:cNvSpPr>
          <p:nvPr>
            <p:ph type="ftr" sz="quarter" idx="11"/>
          </p:nvPr>
        </p:nvSpPr>
        <p:spPr/>
        <p:txBody>
          <a:bodyPr/>
          <a:lstStyle/>
          <a:p>
            <a:r>
              <a:rPr lang="ha-Latn-NG" dirty="0" smtClean="0"/>
              <a:t>ANAS </a:t>
            </a:r>
            <a:r>
              <a:rPr lang="en-US" dirty="0" smtClean="0"/>
              <a:t> ISMAIL, SALZBURG, 2018</a:t>
            </a:r>
            <a:endParaRPr lang="ha-Latn-NG" dirty="0"/>
          </a:p>
        </p:txBody>
      </p:sp>
      <p:pic>
        <p:nvPicPr>
          <p:cNvPr id="7" name="Picture 2"/>
          <p:cNvPicPr>
            <a:picLocks noChangeAspect="1" noChangeArrowheads="1"/>
          </p:cNvPicPr>
          <p:nvPr/>
        </p:nvPicPr>
        <p:blipFill>
          <a:blip r:embed="rId2" cstate="print">
            <a:lum bright="30000" contrast="40000"/>
          </a:blip>
          <a:stretch>
            <a:fillRect/>
          </a:stretch>
        </p:blipFill>
        <p:spPr bwMode="auto">
          <a:xfrm rot="5400000">
            <a:off x="-113910" y="1600609"/>
            <a:ext cx="4728383" cy="4500563"/>
          </a:xfrm>
          <a:prstGeom prst="rect">
            <a:avLst/>
          </a:prstGeom>
          <a:noFill/>
          <a:ln w="9525">
            <a:noFill/>
            <a:miter lim="800000"/>
            <a:headEnd/>
            <a:tailEnd/>
          </a:ln>
          <a:effectLst/>
        </p:spPr>
      </p:pic>
    </p:spTree>
    <p:extLst>
      <p:ext uri="{BB962C8B-B14F-4D97-AF65-F5344CB8AC3E}">
        <p14:creationId xmlns:p14="http://schemas.microsoft.com/office/powerpoint/2010/main" val="29170978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Take home messages</a:t>
            </a:r>
            <a:endParaRPr lang="en-US" dirty="0"/>
          </a:p>
        </p:txBody>
      </p:sp>
      <p:sp>
        <p:nvSpPr>
          <p:cNvPr id="6" name="Content Placeholder 5"/>
          <p:cNvSpPr>
            <a:spLocks noGrp="1"/>
          </p:cNvSpPr>
          <p:nvPr>
            <p:ph idx="1"/>
          </p:nvPr>
        </p:nvSpPr>
        <p:spPr/>
        <p:txBody>
          <a:bodyPr/>
          <a:lstStyle/>
          <a:p>
            <a:r>
              <a:rPr lang="en-US" dirty="0" smtClean="0"/>
              <a:t>PCN is a simple, often a life-saving procedure.</a:t>
            </a:r>
          </a:p>
          <a:p>
            <a:r>
              <a:rPr lang="en-US" dirty="0" smtClean="0"/>
              <a:t>There is a great potential to </a:t>
            </a:r>
            <a:r>
              <a:rPr lang="en-US" dirty="0" err="1" smtClean="0"/>
              <a:t>consrve</a:t>
            </a:r>
            <a:r>
              <a:rPr lang="en-US" dirty="0" smtClean="0"/>
              <a:t> renal function.</a:t>
            </a:r>
          </a:p>
          <a:p>
            <a:r>
              <a:rPr lang="en-US" dirty="0" smtClean="0"/>
              <a:t>In our center, it has significantly reduce the need for </a:t>
            </a:r>
            <a:r>
              <a:rPr lang="en-US" dirty="0" err="1" smtClean="0"/>
              <a:t>haemodialysis</a:t>
            </a:r>
            <a:r>
              <a:rPr lang="en-US" dirty="0" smtClean="0"/>
              <a:t> from obstructive </a:t>
            </a:r>
            <a:r>
              <a:rPr lang="en-US" dirty="0" err="1" smtClean="0"/>
              <a:t>uropathy</a:t>
            </a:r>
            <a:r>
              <a:rPr lang="en-US" dirty="0" smtClean="0"/>
              <a:t>.</a:t>
            </a:r>
          </a:p>
          <a:p>
            <a:r>
              <a:rPr lang="en-US" dirty="0" smtClean="0"/>
              <a:t>Simple basic tools can be improvised</a:t>
            </a:r>
            <a:endParaRPr lang="en-US" dirty="0"/>
          </a:p>
        </p:txBody>
      </p:sp>
    </p:spTree>
    <p:extLst>
      <p:ext uri="{BB962C8B-B14F-4D97-AF65-F5344CB8AC3E}">
        <p14:creationId xmlns:p14="http://schemas.microsoft.com/office/powerpoint/2010/main" val="4203798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THANK YOU SO MUCH</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94026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1476</Words>
  <Application>Microsoft Office PowerPoint</Application>
  <PresentationFormat>On-screen Show (4:3)</PresentationFormat>
  <Paragraphs>217</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HOW I DO IT: PERCUTANEOUS NEPHROSTOMY</vt:lpstr>
      <vt:lpstr>Percutanous Nephrostomy </vt:lpstr>
      <vt:lpstr>Indications</vt:lpstr>
      <vt:lpstr>Who should do it? </vt:lpstr>
      <vt:lpstr>Contraindications</vt:lpstr>
      <vt:lpstr>Equipment  </vt:lpstr>
      <vt:lpstr>Access Kits</vt:lpstr>
      <vt:lpstr>KIT</vt:lpstr>
      <vt:lpstr>Typical nephrostomy set</vt:lpstr>
      <vt:lpstr>PowerPoint Presentation</vt:lpstr>
      <vt:lpstr>Patient preparation  </vt:lpstr>
      <vt:lpstr>Patient Preparation</vt:lpstr>
      <vt:lpstr>Technique  </vt:lpstr>
      <vt:lpstr>Where to Puncture?</vt:lpstr>
      <vt:lpstr>Bleeding</vt:lpstr>
      <vt:lpstr>Other anatomical considerations</vt:lpstr>
      <vt:lpstr> Site/plane of puncture  </vt:lpstr>
      <vt:lpstr>PowerPoint Presentation</vt:lpstr>
      <vt:lpstr>Techniques of puncture, catheterization</vt:lpstr>
      <vt:lpstr>Single Stick Technique</vt:lpstr>
      <vt:lpstr>Complications</vt:lpstr>
      <vt:lpstr>  Complications of percutaneous nephrostomy and related procedures </vt:lpstr>
      <vt:lpstr>PowerPoint Presentation</vt:lpstr>
      <vt:lpstr>SIR classification </vt:lpstr>
      <vt:lpstr>Success Rates</vt:lpstr>
      <vt:lpstr>Post Procedural Care</vt:lpstr>
      <vt:lpstr>CT guided</vt:lpstr>
      <vt:lpstr>Complications</vt:lpstr>
      <vt:lpstr>Success Rates</vt:lpstr>
      <vt:lpstr>Special precautions</vt:lpstr>
      <vt:lpstr>Special precautions-2</vt:lpstr>
      <vt:lpstr>Special precautions-3</vt:lpstr>
      <vt:lpstr>INDICATIONS OF PCN IN AKTH</vt:lpstr>
      <vt:lpstr>PowerPoint Presentation</vt:lpstr>
      <vt:lpstr>Rare indications of PCN</vt:lpstr>
      <vt:lpstr>Bail out-1</vt:lpstr>
      <vt:lpstr>Bail out-2</vt:lpstr>
      <vt:lpstr> Challenges   Supply of Consumables Thanks to Dr Mark Thompson from Bristol   </vt:lpstr>
      <vt:lpstr>Improvising Nephrostomy set</vt:lpstr>
      <vt:lpstr>Overcoming challenge in training  in image-guided procedures</vt:lpstr>
      <vt:lpstr>Take home messages</vt:lpstr>
      <vt:lpstr>THANK YOU SO MUCH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 DO IT: PERCUTANEOUS NEPHROSTOMY</dc:title>
  <dc:creator>hp</dc:creator>
  <cp:lastModifiedBy>hp</cp:lastModifiedBy>
  <cp:revision>33</cp:revision>
  <dcterms:created xsi:type="dcterms:W3CDTF">2018-07-09T12:05:26Z</dcterms:created>
  <dcterms:modified xsi:type="dcterms:W3CDTF">2018-09-17T21:23:58Z</dcterms:modified>
</cp:coreProperties>
</file>